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7" r:id="rId5"/>
    <p:sldId id="270" r:id="rId6"/>
    <p:sldId id="268" r:id="rId7"/>
    <p:sldId id="263" r:id="rId8"/>
    <p:sldId id="280" r:id="rId9"/>
    <p:sldId id="272" r:id="rId10"/>
    <p:sldId id="274" r:id="rId11"/>
    <p:sldId id="286" r:id="rId12"/>
    <p:sldId id="289" r:id="rId13"/>
    <p:sldId id="275" r:id="rId14"/>
    <p:sldId id="288" r:id="rId15"/>
    <p:sldId id="287" r:id="rId16"/>
    <p:sldId id="281" r:id="rId17"/>
    <p:sldId id="282" r:id="rId18"/>
    <p:sldId id="283" r:id="rId19"/>
    <p:sldId id="284" r:id="rId20"/>
    <p:sldId id="28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CE437-2B6F-41BD-9821-EC627BF29218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EC5602-3E2C-4F8C-A0DA-80C34924C1D9}">
      <dgm:prSet phldrT="[文本]" custT="1"/>
      <dgm:spPr/>
      <dgm:t>
        <a:bodyPr/>
        <a:lstStyle/>
        <a:p>
          <a:r>
            <a:rPr lang="zh-CN" altLang="en-US" sz="1800" b="1" dirty="0" smtClean="0">
              <a:latin typeface="黑体" pitchFamily="49" charset="-122"/>
              <a:ea typeface="黑体" pitchFamily="49" charset="-122"/>
            </a:rPr>
            <a:t>植物原料</a:t>
          </a:r>
          <a:endParaRPr lang="zh-CN" altLang="en-US" sz="1800" b="1" dirty="0">
            <a:latin typeface="黑体" pitchFamily="49" charset="-122"/>
            <a:ea typeface="黑体" pitchFamily="49" charset="-122"/>
          </a:endParaRPr>
        </a:p>
      </dgm:t>
    </dgm:pt>
    <dgm:pt modelId="{3956AA25-3DDD-4317-9F8A-F1ADAD8DDAC5}" type="parTrans" cxnId="{9F773ABF-83ED-419E-B9BF-455370FC00CA}">
      <dgm:prSet/>
      <dgm:spPr/>
      <dgm:t>
        <a:bodyPr/>
        <a:lstStyle/>
        <a:p>
          <a:endParaRPr lang="zh-CN" altLang="en-US"/>
        </a:p>
      </dgm:t>
    </dgm:pt>
    <dgm:pt modelId="{8E7181E1-6645-4594-8260-CC4731B1A8A7}" type="sibTrans" cxnId="{9F773ABF-83ED-419E-B9BF-455370FC00CA}">
      <dgm:prSet/>
      <dgm:spPr/>
      <dgm:t>
        <a:bodyPr/>
        <a:lstStyle/>
        <a:p>
          <a:endParaRPr lang="zh-CN" altLang="en-US"/>
        </a:p>
      </dgm:t>
    </dgm:pt>
    <dgm:pt modelId="{1214EA83-888A-4B3E-90D4-6527CE6EBBC9}" type="pres">
      <dgm:prSet presAssocID="{A06CE437-2B6F-41BD-9821-EC627BF292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0A97E7-F317-4A1E-A059-E6520DD15AA5}" type="pres">
      <dgm:prSet presAssocID="{07EC5602-3E2C-4F8C-A0DA-80C34924C1D9}" presName="root1" presStyleCnt="0"/>
      <dgm:spPr/>
    </dgm:pt>
    <dgm:pt modelId="{EDD82AA3-CE12-4298-827E-15216A1B61C1}" type="pres">
      <dgm:prSet presAssocID="{07EC5602-3E2C-4F8C-A0DA-80C34924C1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42E8F9-90E0-4C5C-9108-C727B47FF0F1}" type="pres">
      <dgm:prSet presAssocID="{07EC5602-3E2C-4F8C-A0DA-80C34924C1D9}" presName="level2hierChild" presStyleCnt="0"/>
      <dgm:spPr/>
    </dgm:pt>
  </dgm:ptLst>
  <dgm:cxnLst>
    <dgm:cxn modelId="{9F773ABF-83ED-419E-B9BF-455370FC00CA}" srcId="{A06CE437-2B6F-41BD-9821-EC627BF29218}" destId="{07EC5602-3E2C-4F8C-A0DA-80C34924C1D9}" srcOrd="0" destOrd="0" parTransId="{3956AA25-3DDD-4317-9F8A-F1ADAD8DDAC5}" sibTransId="{8E7181E1-6645-4594-8260-CC4731B1A8A7}"/>
    <dgm:cxn modelId="{EEEFE8A3-1406-4DAE-B826-C862DF872286}" type="presOf" srcId="{A06CE437-2B6F-41BD-9821-EC627BF29218}" destId="{1214EA83-888A-4B3E-90D4-6527CE6EBBC9}" srcOrd="0" destOrd="0" presId="urn:microsoft.com/office/officeart/2005/8/layout/hierarchy2"/>
    <dgm:cxn modelId="{4FC7356E-B706-4E2E-96A3-38836FEFAAD6}" type="presOf" srcId="{07EC5602-3E2C-4F8C-A0DA-80C34924C1D9}" destId="{EDD82AA3-CE12-4298-827E-15216A1B61C1}" srcOrd="0" destOrd="0" presId="urn:microsoft.com/office/officeart/2005/8/layout/hierarchy2"/>
    <dgm:cxn modelId="{795D8B01-363A-45A1-A78E-B83C355B25F0}" type="presParOf" srcId="{1214EA83-888A-4B3E-90D4-6527CE6EBBC9}" destId="{750A97E7-F317-4A1E-A059-E6520DD15AA5}" srcOrd="0" destOrd="0" presId="urn:microsoft.com/office/officeart/2005/8/layout/hierarchy2"/>
    <dgm:cxn modelId="{972194E4-3409-4929-AEC6-919EEB68C06C}" type="presParOf" srcId="{750A97E7-F317-4A1E-A059-E6520DD15AA5}" destId="{EDD82AA3-CE12-4298-827E-15216A1B61C1}" srcOrd="0" destOrd="0" presId="urn:microsoft.com/office/officeart/2005/8/layout/hierarchy2"/>
    <dgm:cxn modelId="{55A2F3FC-2B6D-4C5B-99CF-C8D1A6E33483}" type="presParOf" srcId="{750A97E7-F317-4A1E-A059-E6520DD15AA5}" destId="{AD42E8F9-90E0-4C5C-9108-C727B47FF0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CE437-2B6F-41BD-9821-EC627BF29218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EC5602-3E2C-4F8C-A0DA-80C34924C1D9}">
      <dgm:prSet phldrT="[文本]" custT="1"/>
      <dgm:spPr/>
      <dgm:t>
        <a:bodyPr/>
        <a:lstStyle/>
        <a:p>
          <a:r>
            <a:rPr lang="zh-CN" altLang="en-US" sz="1800" b="1" dirty="0" smtClean="0">
              <a:latin typeface="黑体" pitchFamily="49" charset="-122"/>
              <a:ea typeface="黑体" pitchFamily="49" charset="-122"/>
            </a:rPr>
            <a:t>植物化学素单体</a:t>
          </a:r>
          <a:endParaRPr lang="zh-CN" altLang="en-US" sz="1800" b="1" dirty="0">
            <a:latin typeface="黑体" pitchFamily="49" charset="-122"/>
            <a:ea typeface="黑体" pitchFamily="49" charset="-122"/>
          </a:endParaRPr>
        </a:p>
      </dgm:t>
    </dgm:pt>
    <dgm:pt modelId="{3956AA25-3DDD-4317-9F8A-F1ADAD8DDAC5}" type="parTrans" cxnId="{9F773ABF-83ED-419E-B9BF-455370FC00CA}">
      <dgm:prSet/>
      <dgm:spPr/>
      <dgm:t>
        <a:bodyPr/>
        <a:lstStyle/>
        <a:p>
          <a:endParaRPr lang="zh-CN" altLang="en-US"/>
        </a:p>
      </dgm:t>
    </dgm:pt>
    <dgm:pt modelId="{8E7181E1-6645-4594-8260-CC4731B1A8A7}" type="sibTrans" cxnId="{9F773ABF-83ED-419E-B9BF-455370FC00CA}">
      <dgm:prSet/>
      <dgm:spPr/>
      <dgm:t>
        <a:bodyPr/>
        <a:lstStyle/>
        <a:p>
          <a:endParaRPr lang="zh-CN" altLang="en-US"/>
        </a:p>
      </dgm:t>
    </dgm:pt>
    <dgm:pt modelId="{1214EA83-888A-4B3E-90D4-6527CE6EBBC9}" type="pres">
      <dgm:prSet presAssocID="{A06CE437-2B6F-41BD-9821-EC627BF292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0A97E7-F317-4A1E-A059-E6520DD15AA5}" type="pres">
      <dgm:prSet presAssocID="{07EC5602-3E2C-4F8C-A0DA-80C34924C1D9}" presName="root1" presStyleCnt="0"/>
      <dgm:spPr/>
    </dgm:pt>
    <dgm:pt modelId="{EDD82AA3-CE12-4298-827E-15216A1B61C1}" type="pres">
      <dgm:prSet presAssocID="{07EC5602-3E2C-4F8C-A0DA-80C34924C1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42E8F9-90E0-4C5C-9108-C727B47FF0F1}" type="pres">
      <dgm:prSet presAssocID="{07EC5602-3E2C-4F8C-A0DA-80C34924C1D9}" presName="level2hierChild" presStyleCnt="0"/>
      <dgm:spPr/>
    </dgm:pt>
  </dgm:ptLst>
  <dgm:cxnLst>
    <dgm:cxn modelId="{9F773ABF-83ED-419E-B9BF-455370FC00CA}" srcId="{A06CE437-2B6F-41BD-9821-EC627BF29218}" destId="{07EC5602-3E2C-4F8C-A0DA-80C34924C1D9}" srcOrd="0" destOrd="0" parTransId="{3956AA25-3DDD-4317-9F8A-F1ADAD8DDAC5}" sibTransId="{8E7181E1-6645-4594-8260-CC4731B1A8A7}"/>
    <dgm:cxn modelId="{2B3FF042-FFC6-436A-A519-74F967F00AC1}" type="presOf" srcId="{A06CE437-2B6F-41BD-9821-EC627BF29218}" destId="{1214EA83-888A-4B3E-90D4-6527CE6EBBC9}" srcOrd="0" destOrd="0" presId="urn:microsoft.com/office/officeart/2005/8/layout/hierarchy2"/>
    <dgm:cxn modelId="{E55EB632-48DA-4CC2-ACE8-6DC99F1F3E6E}" type="presOf" srcId="{07EC5602-3E2C-4F8C-A0DA-80C34924C1D9}" destId="{EDD82AA3-CE12-4298-827E-15216A1B61C1}" srcOrd="0" destOrd="0" presId="urn:microsoft.com/office/officeart/2005/8/layout/hierarchy2"/>
    <dgm:cxn modelId="{69B1549B-94B8-4707-928A-812809B6FCBF}" type="presParOf" srcId="{1214EA83-888A-4B3E-90D4-6527CE6EBBC9}" destId="{750A97E7-F317-4A1E-A059-E6520DD15AA5}" srcOrd="0" destOrd="0" presId="urn:microsoft.com/office/officeart/2005/8/layout/hierarchy2"/>
    <dgm:cxn modelId="{9C9247DB-74B4-433B-BC83-4D2B3375AD8D}" type="presParOf" srcId="{750A97E7-F317-4A1E-A059-E6520DD15AA5}" destId="{EDD82AA3-CE12-4298-827E-15216A1B61C1}" srcOrd="0" destOrd="0" presId="urn:microsoft.com/office/officeart/2005/8/layout/hierarchy2"/>
    <dgm:cxn modelId="{FA799729-882F-47A9-8387-3366D3A68F12}" type="presParOf" srcId="{750A97E7-F317-4A1E-A059-E6520DD15AA5}" destId="{AD42E8F9-90E0-4C5C-9108-C727B47FF0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6CE437-2B6F-41BD-9821-EC627BF29218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EC5602-3E2C-4F8C-A0DA-80C34924C1D9}">
      <dgm:prSet phldrT="[文本]" custT="1"/>
      <dgm:spPr/>
      <dgm:t>
        <a:bodyPr/>
        <a:lstStyle/>
        <a:p>
          <a:r>
            <a:rPr lang="zh-CN" altLang="en-US" sz="1800" b="1" dirty="0" smtClean="0">
              <a:latin typeface="黑体" pitchFamily="49" charset="-122"/>
              <a:ea typeface="黑体" pitchFamily="49" charset="-122"/>
            </a:rPr>
            <a:t>植物化学素单体</a:t>
          </a:r>
          <a:endParaRPr lang="zh-CN" altLang="en-US" sz="1800" b="1" dirty="0">
            <a:latin typeface="黑体" pitchFamily="49" charset="-122"/>
            <a:ea typeface="黑体" pitchFamily="49" charset="-122"/>
          </a:endParaRPr>
        </a:p>
      </dgm:t>
    </dgm:pt>
    <dgm:pt modelId="{3956AA25-3DDD-4317-9F8A-F1ADAD8DDAC5}" type="parTrans" cxnId="{9F773ABF-83ED-419E-B9BF-455370FC00CA}">
      <dgm:prSet/>
      <dgm:spPr/>
      <dgm:t>
        <a:bodyPr/>
        <a:lstStyle/>
        <a:p>
          <a:endParaRPr lang="zh-CN" altLang="en-US"/>
        </a:p>
      </dgm:t>
    </dgm:pt>
    <dgm:pt modelId="{8E7181E1-6645-4594-8260-CC4731B1A8A7}" type="sibTrans" cxnId="{9F773ABF-83ED-419E-B9BF-455370FC00CA}">
      <dgm:prSet/>
      <dgm:spPr/>
      <dgm:t>
        <a:bodyPr/>
        <a:lstStyle/>
        <a:p>
          <a:endParaRPr lang="zh-CN" altLang="en-US"/>
        </a:p>
      </dgm:t>
    </dgm:pt>
    <dgm:pt modelId="{1214EA83-888A-4B3E-90D4-6527CE6EBBC9}" type="pres">
      <dgm:prSet presAssocID="{A06CE437-2B6F-41BD-9821-EC627BF292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0A97E7-F317-4A1E-A059-E6520DD15AA5}" type="pres">
      <dgm:prSet presAssocID="{07EC5602-3E2C-4F8C-A0DA-80C34924C1D9}" presName="root1" presStyleCnt="0"/>
      <dgm:spPr/>
    </dgm:pt>
    <dgm:pt modelId="{EDD82AA3-CE12-4298-827E-15216A1B61C1}" type="pres">
      <dgm:prSet presAssocID="{07EC5602-3E2C-4F8C-A0DA-80C34924C1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42E8F9-90E0-4C5C-9108-C727B47FF0F1}" type="pres">
      <dgm:prSet presAssocID="{07EC5602-3E2C-4F8C-A0DA-80C34924C1D9}" presName="level2hierChild" presStyleCnt="0"/>
      <dgm:spPr/>
    </dgm:pt>
  </dgm:ptLst>
  <dgm:cxnLst>
    <dgm:cxn modelId="{9F773ABF-83ED-419E-B9BF-455370FC00CA}" srcId="{A06CE437-2B6F-41BD-9821-EC627BF29218}" destId="{07EC5602-3E2C-4F8C-A0DA-80C34924C1D9}" srcOrd="0" destOrd="0" parTransId="{3956AA25-3DDD-4317-9F8A-F1ADAD8DDAC5}" sibTransId="{8E7181E1-6645-4594-8260-CC4731B1A8A7}"/>
    <dgm:cxn modelId="{E0A6D0F5-0332-4640-B821-35741BC9671D}" type="presOf" srcId="{A06CE437-2B6F-41BD-9821-EC627BF29218}" destId="{1214EA83-888A-4B3E-90D4-6527CE6EBBC9}" srcOrd="0" destOrd="0" presId="urn:microsoft.com/office/officeart/2005/8/layout/hierarchy2"/>
    <dgm:cxn modelId="{6E1994C6-CA3F-4C66-A3A3-B63DB301C6BD}" type="presOf" srcId="{07EC5602-3E2C-4F8C-A0DA-80C34924C1D9}" destId="{EDD82AA3-CE12-4298-827E-15216A1B61C1}" srcOrd="0" destOrd="0" presId="urn:microsoft.com/office/officeart/2005/8/layout/hierarchy2"/>
    <dgm:cxn modelId="{FC66E58C-7059-4E43-AD02-A9EA976E361F}" type="presParOf" srcId="{1214EA83-888A-4B3E-90D4-6527CE6EBBC9}" destId="{750A97E7-F317-4A1E-A059-E6520DD15AA5}" srcOrd="0" destOrd="0" presId="urn:microsoft.com/office/officeart/2005/8/layout/hierarchy2"/>
    <dgm:cxn modelId="{8D81C7E5-68C9-450F-A5B8-7D3D24C4168C}" type="presParOf" srcId="{750A97E7-F317-4A1E-A059-E6520DD15AA5}" destId="{EDD82AA3-CE12-4298-827E-15216A1B61C1}" srcOrd="0" destOrd="0" presId="urn:microsoft.com/office/officeart/2005/8/layout/hierarchy2"/>
    <dgm:cxn modelId="{0FD38548-AD70-48C3-B49E-BC21B2828105}" type="presParOf" srcId="{750A97E7-F317-4A1E-A059-E6520DD15AA5}" destId="{AD42E8F9-90E0-4C5C-9108-C727B47FF0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6CE437-2B6F-41BD-9821-EC627BF29218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EC5602-3E2C-4F8C-A0DA-80C34924C1D9}">
      <dgm:prSet phldrT="[文本]" custT="1"/>
      <dgm:spPr/>
      <dgm:t>
        <a:bodyPr/>
        <a:lstStyle/>
        <a:p>
          <a:r>
            <a:rPr lang="zh-CN" altLang="en-US" sz="1800" b="1" dirty="0" smtClean="0">
              <a:latin typeface="黑体" pitchFamily="49" charset="-122"/>
              <a:ea typeface="黑体" pitchFamily="49" charset="-122"/>
            </a:rPr>
            <a:t>数据来源</a:t>
          </a:r>
          <a:endParaRPr lang="zh-CN" altLang="en-US" sz="1800" b="1" dirty="0">
            <a:latin typeface="黑体" pitchFamily="49" charset="-122"/>
            <a:ea typeface="黑体" pitchFamily="49" charset="-122"/>
          </a:endParaRPr>
        </a:p>
      </dgm:t>
    </dgm:pt>
    <dgm:pt modelId="{3956AA25-3DDD-4317-9F8A-F1ADAD8DDAC5}" type="parTrans" cxnId="{9F773ABF-83ED-419E-B9BF-455370FC00CA}">
      <dgm:prSet/>
      <dgm:spPr/>
      <dgm:t>
        <a:bodyPr/>
        <a:lstStyle/>
        <a:p>
          <a:endParaRPr lang="zh-CN" altLang="en-US"/>
        </a:p>
      </dgm:t>
    </dgm:pt>
    <dgm:pt modelId="{8E7181E1-6645-4594-8260-CC4731B1A8A7}" type="sibTrans" cxnId="{9F773ABF-83ED-419E-B9BF-455370FC00CA}">
      <dgm:prSet/>
      <dgm:spPr/>
      <dgm:t>
        <a:bodyPr/>
        <a:lstStyle/>
        <a:p>
          <a:endParaRPr lang="zh-CN" altLang="en-US"/>
        </a:p>
      </dgm:t>
    </dgm:pt>
    <dgm:pt modelId="{1214EA83-888A-4B3E-90D4-6527CE6EBBC9}" type="pres">
      <dgm:prSet presAssocID="{A06CE437-2B6F-41BD-9821-EC627BF292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0A97E7-F317-4A1E-A059-E6520DD15AA5}" type="pres">
      <dgm:prSet presAssocID="{07EC5602-3E2C-4F8C-A0DA-80C34924C1D9}" presName="root1" presStyleCnt="0"/>
      <dgm:spPr/>
    </dgm:pt>
    <dgm:pt modelId="{EDD82AA3-CE12-4298-827E-15216A1B61C1}" type="pres">
      <dgm:prSet presAssocID="{07EC5602-3E2C-4F8C-A0DA-80C34924C1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42E8F9-90E0-4C5C-9108-C727B47FF0F1}" type="pres">
      <dgm:prSet presAssocID="{07EC5602-3E2C-4F8C-A0DA-80C34924C1D9}" presName="level2hierChild" presStyleCnt="0"/>
      <dgm:spPr/>
    </dgm:pt>
  </dgm:ptLst>
  <dgm:cxnLst>
    <dgm:cxn modelId="{9F773ABF-83ED-419E-B9BF-455370FC00CA}" srcId="{A06CE437-2B6F-41BD-9821-EC627BF29218}" destId="{07EC5602-3E2C-4F8C-A0DA-80C34924C1D9}" srcOrd="0" destOrd="0" parTransId="{3956AA25-3DDD-4317-9F8A-F1ADAD8DDAC5}" sibTransId="{8E7181E1-6645-4594-8260-CC4731B1A8A7}"/>
    <dgm:cxn modelId="{477CD7FC-A423-475E-AAE5-570CFA11CFEB}" type="presOf" srcId="{07EC5602-3E2C-4F8C-A0DA-80C34924C1D9}" destId="{EDD82AA3-CE12-4298-827E-15216A1B61C1}" srcOrd="0" destOrd="0" presId="urn:microsoft.com/office/officeart/2005/8/layout/hierarchy2"/>
    <dgm:cxn modelId="{8E95F74B-0268-430D-B333-B185BD037909}" type="presOf" srcId="{A06CE437-2B6F-41BD-9821-EC627BF29218}" destId="{1214EA83-888A-4B3E-90D4-6527CE6EBBC9}" srcOrd="0" destOrd="0" presId="urn:microsoft.com/office/officeart/2005/8/layout/hierarchy2"/>
    <dgm:cxn modelId="{84464325-79C4-4509-9A0A-D8DC13F4102E}" type="presParOf" srcId="{1214EA83-888A-4B3E-90D4-6527CE6EBBC9}" destId="{750A97E7-F317-4A1E-A059-E6520DD15AA5}" srcOrd="0" destOrd="0" presId="urn:microsoft.com/office/officeart/2005/8/layout/hierarchy2"/>
    <dgm:cxn modelId="{0E1EC011-7DFA-4693-BC97-5932DC847B66}" type="presParOf" srcId="{750A97E7-F317-4A1E-A059-E6520DD15AA5}" destId="{EDD82AA3-CE12-4298-827E-15216A1B61C1}" srcOrd="0" destOrd="0" presId="urn:microsoft.com/office/officeart/2005/8/layout/hierarchy2"/>
    <dgm:cxn modelId="{06D64CD3-3BC3-4718-B38E-81573291AFCC}" type="presParOf" srcId="{750A97E7-F317-4A1E-A059-E6520DD15AA5}" destId="{AD42E8F9-90E0-4C5C-9108-C727B47FF0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E838-85BE-4F02-96BF-B5C2EB500F52}" type="datetimeFigureOut">
              <a:rPr lang="zh-CN" altLang="en-US"/>
              <a:pPr>
                <a:defRPr/>
              </a:pPr>
              <a:t>2013/11/14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E8CC-8CF4-4821-B325-4CABF3B619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93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57171-9EBF-4F40-816B-C1B98D6FED7A}" type="datetimeFigureOut">
              <a:rPr lang="zh-CN" altLang="en-US"/>
              <a:pPr>
                <a:defRPr/>
              </a:pPr>
              <a:t>2013/11/14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616A-0DCA-4B45-907B-8D7930CDB7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84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90B5-3AD3-493D-921E-4641275F6B58}" type="datetimeFigureOut">
              <a:rPr lang="zh-CN" altLang="en-US"/>
              <a:pPr>
                <a:defRPr/>
              </a:pPr>
              <a:t>2013/11/14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5D03-BB69-45B1-A26F-243C7F85F5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9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ADF9-2B77-44DF-9E52-C16B9A3E5B38}" type="datetimeFigureOut">
              <a:rPr lang="zh-CN" altLang="en-US"/>
              <a:pPr>
                <a:defRPr/>
              </a:pPr>
              <a:t>2013/11/14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DF07B-2FD7-41E5-8B9B-A5F4715718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72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DEC13-BFFB-41E6-A987-F3384BEF4EF5}" type="datetimeFigureOut">
              <a:rPr lang="zh-CN" altLang="en-US"/>
              <a:pPr>
                <a:defRPr/>
              </a:pPr>
              <a:t>2013/11/14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73D3-7E1D-4AA2-99B5-3DFBAD7BF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97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20EF-4EA2-4B8A-8EF6-C310D4FDA9B4}" type="datetimeFigureOut">
              <a:rPr lang="zh-CN" altLang="en-US"/>
              <a:pPr>
                <a:defRPr/>
              </a:pPr>
              <a:t>2013/11/14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3DE0-5366-4169-BBD4-EF89E95E3F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60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910B-3758-4099-B62E-DC484FB39BED}" type="datetimeFigureOut">
              <a:rPr lang="zh-CN" altLang="en-US"/>
              <a:pPr>
                <a:defRPr/>
              </a:pPr>
              <a:t>2013/11/14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1B20-715C-4502-A412-A3C2A1BDD5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44A6-9003-4E5D-81DF-B848AD4DDF0C}" type="datetimeFigureOut">
              <a:rPr lang="zh-CN" altLang="en-US"/>
              <a:pPr>
                <a:defRPr/>
              </a:pPr>
              <a:t>2013/11/14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EF61-A795-4A0D-88D8-F548F3DD56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99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C8A1-443B-4873-8465-5E2064A36A8B}" type="datetimeFigureOut">
              <a:rPr lang="zh-CN" altLang="en-US"/>
              <a:pPr>
                <a:defRPr/>
              </a:pPr>
              <a:t>2013/11/14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7299-EDC2-4C06-9D60-D8EB7AC690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30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BBE3-7C0E-4812-9D3A-1454B20BBE2F}" type="datetimeFigureOut">
              <a:rPr lang="zh-CN" altLang="en-US"/>
              <a:pPr>
                <a:defRPr/>
              </a:pPr>
              <a:t>2013/11/14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6870-4FA4-4B76-8B3F-94893BD6C3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66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ABB9-BFAA-40AB-95B4-ECCF0735EA6A}" type="datetimeFigureOut">
              <a:rPr lang="zh-CN" altLang="en-US"/>
              <a:pPr>
                <a:defRPr/>
              </a:pPr>
              <a:t>2013/11/14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D666-CC84-4C91-BBB9-C366757B04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78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6B8C721-04D3-4B84-99C9-EEF531F3A6BE}" type="datetimeFigureOut">
              <a:rPr lang="zh-CN" altLang="en-US"/>
              <a:pPr>
                <a:defRPr/>
              </a:pPr>
              <a:t>2013/11/14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6844C6-594E-4C5F-A349-B229AC1463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3.jpeg"/><Relationship Id="rId10" Type="http://schemas.microsoft.com/office/2007/relationships/diagramDrawing" Target="../diagrams/drawing2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6.jpeg"/><Relationship Id="rId7" Type="http://schemas.openxmlformats.org/officeDocument/2006/relationships/diagramData" Target="../diagrams/data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microsoft.com/office/2007/relationships/diagramDrawing" Target="../diagrams/drawing3.xml"/><Relationship Id="rId5" Type="http://schemas.openxmlformats.org/officeDocument/2006/relationships/image" Target="../media/image3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9.png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31.png"/><Relationship Id="rId10" Type="http://schemas.microsoft.com/office/2007/relationships/diagramDrawing" Target="../diagrams/drawing4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ADMINI~1\appdata\roaming\360se6\USERDA~1\Temp\376138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2"/>
          <a:stretch>
            <a:fillRect/>
          </a:stretch>
        </p:blipFill>
        <p:spPr bwMode="auto">
          <a:xfrm>
            <a:off x="4429125" y="4973638"/>
            <a:ext cx="2225675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745038"/>
            <a:ext cx="210343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3520" y="2276872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rgbClr val="007A37"/>
                </a:solidFill>
                <a:latin typeface="黑体" pitchFamily="49" charset="-122"/>
                <a:ea typeface="黑体" pitchFamily="49" charset="-122"/>
                <a:cs typeface="+mn-cs"/>
              </a:rPr>
              <a:t>中国特色资源植物化学素数据库</a:t>
            </a:r>
            <a:r>
              <a:rPr lang="en-US" altLang="zh-CN" sz="4000" b="1" dirty="0" smtClean="0">
                <a:solidFill>
                  <a:srgbClr val="007A37"/>
                </a:solidFill>
                <a:latin typeface="黑体" pitchFamily="49" charset="-122"/>
                <a:ea typeface="黑体" pitchFamily="49" charset="-122"/>
                <a:cs typeface="+mn-cs"/>
              </a:rPr>
              <a:t/>
            </a:r>
            <a:br>
              <a:rPr lang="en-US" altLang="zh-CN" sz="4000" b="1" dirty="0" smtClean="0">
                <a:solidFill>
                  <a:srgbClr val="007A37"/>
                </a:solidFill>
                <a:latin typeface="黑体" pitchFamily="49" charset="-122"/>
                <a:ea typeface="黑体" pitchFamily="49" charset="-122"/>
                <a:cs typeface="+mn-cs"/>
              </a:rPr>
            </a:br>
            <a:r>
              <a:rPr lang="en-US" altLang="zh-CN" sz="2400" b="1" dirty="0">
                <a:solidFill>
                  <a:srgbClr val="007A37"/>
                </a:solidFill>
                <a:latin typeface="Arial Narrow" pitchFamily="34" charset="0"/>
                <a:cs typeface="+mn-cs"/>
              </a:rPr>
              <a:t>Phytochemical Database of Chinese Featured Resources</a:t>
            </a:r>
            <a:r>
              <a:rPr lang="zh-CN" altLang="en-US" sz="2400" b="1" dirty="0">
                <a:solidFill>
                  <a:srgbClr val="007A37"/>
                </a:solidFill>
                <a:latin typeface="Arial Narrow" pitchFamily="34" charset="0"/>
                <a:cs typeface="+mn-cs"/>
              </a:rPr>
              <a:t/>
            </a:r>
            <a:br>
              <a:rPr lang="zh-CN" altLang="en-US" sz="2400" b="1" dirty="0">
                <a:solidFill>
                  <a:srgbClr val="007A37"/>
                </a:solidFill>
                <a:latin typeface="Arial Narrow" pitchFamily="34" charset="0"/>
                <a:cs typeface="+mn-cs"/>
              </a:rPr>
            </a:br>
            <a:endParaRPr lang="zh-CN" altLang="en-US" sz="4000" b="1" dirty="0">
              <a:solidFill>
                <a:srgbClr val="007A37"/>
              </a:solidFill>
              <a:ea typeface="+mn-ea"/>
              <a:cs typeface="+mn-cs"/>
            </a:endParaRPr>
          </a:p>
        </p:txBody>
      </p:sp>
      <p:grpSp>
        <p:nvGrpSpPr>
          <p:cNvPr id="2053" name="组合 3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2057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直接连接符 6"/>
            <p:cNvCxnSpPr>
              <a:endCxn id="2058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5" name="Picture 4" descr="c:\users\ADMINI~1\appdata\roaming\360se6\USERDA~1\Temp\81535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19663"/>
            <a:ext cx="18319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 descr="c:\users\ADMINI~1\appdata\roaming\360se6\USERDA~1\Temp\CHINES~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3815" r="5199" b="3535"/>
          <a:stretch>
            <a:fillRect/>
          </a:stretch>
        </p:blipFill>
        <p:spPr bwMode="auto">
          <a:xfrm>
            <a:off x="7072313" y="4981575"/>
            <a:ext cx="16287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同侧圆角矩形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28875"/>
            <a:ext cx="79692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928688" y="2714625"/>
            <a:ext cx="7413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zh-CN" altLang="en-US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该模块主要包括用户注册、用户登入、取回用户密码和账户审核。</a:t>
            </a:r>
          </a:p>
        </p:txBody>
      </p:sp>
      <p:sp>
        <p:nvSpPr>
          <p:cNvPr id="1126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928688"/>
            <a:ext cx="8229600" cy="744537"/>
          </a:xfrm>
        </p:spPr>
        <p:txBody>
          <a:bodyPr/>
          <a:lstStyle/>
          <a:p>
            <a:pPr eaLnBrk="1" hangingPunct="1"/>
            <a:r>
              <a:rPr lang="zh-CN" altLang="en-US" sz="3200" b="1" smtClean="0">
                <a:latin typeface="黑体" pitchFamily="49" charset="-122"/>
                <a:ea typeface="黑体" pitchFamily="49" charset="-122"/>
              </a:rPr>
              <a:t>功能概述</a:t>
            </a: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704975" y="1682750"/>
            <a:ext cx="1800225" cy="541338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2"/>
            </a:solidFill>
            <a:miter lim="800000"/>
            <a:headEnd/>
            <a:tailEnd/>
          </a:ln>
          <a:effectLst>
            <a:outerShdw dist="63500" dir="2700000" algn="ctr" rotWithShape="0">
              <a:srgbClr val="000000">
                <a:alpha val="37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2200" b="1">
                <a:solidFill>
                  <a:schemeClr val="accent2"/>
                </a:solidFill>
              </a:rPr>
              <a:t>账户管理</a:t>
            </a:r>
            <a:endParaRPr lang="zh-CN" altLang="en-US"/>
          </a:p>
        </p:txBody>
      </p:sp>
      <p:sp>
        <p:nvSpPr>
          <p:cNvPr id="11270" name="Rectangle 3"/>
          <p:cNvSpPr txBox="1">
            <a:spLocks noChangeArrowheads="1"/>
          </p:cNvSpPr>
          <p:nvPr/>
        </p:nvSpPr>
        <p:spPr bwMode="auto">
          <a:xfrm>
            <a:off x="5724525" y="1773238"/>
            <a:ext cx="1800225" cy="36036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4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数据维护</a:t>
            </a:r>
          </a:p>
        </p:txBody>
      </p:sp>
      <p:sp>
        <p:nvSpPr>
          <p:cNvPr id="11271" name="Rectangle 3"/>
          <p:cNvSpPr txBox="1">
            <a:spLocks noChangeArrowheads="1"/>
          </p:cNvSpPr>
          <p:nvPr/>
        </p:nvSpPr>
        <p:spPr bwMode="auto">
          <a:xfrm>
            <a:off x="3708400" y="1773238"/>
            <a:ext cx="1800225" cy="36036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信息平台</a:t>
            </a:r>
          </a:p>
        </p:txBody>
      </p:sp>
      <p:pic>
        <p:nvPicPr>
          <p:cNvPr id="11273" name="Picture 8" descr="应用中心截屏_2013-08-12T09-31-45.002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214688"/>
            <a:ext cx="71501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组合 8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11276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直接连接符 11"/>
            <p:cNvCxnSpPr>
              <a:endCxn id="11277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同侧圆角矩形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357438"/>
            <a:ext cx="854075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900113" y="2646363"/>
            <a:ext cx="741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SzPct val="100000"/>
              <a:buFont typeface="Arial" pitchFamily="34" charset="0"/>
              <a:buChar char="•"/>
            </a:pPr>
            <a:r>
              <a:rPr lang="zh-CN" altLang="en-US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普通用户可在此平台上进行数据查询</a:t>
            </a: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1704975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账户管理</a:t>
            </a: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5722938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4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数据维护</a:t>
            </a:r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3708400" y="1628775"/>
            <a:ext cx="1798638" cy="542925"/>
          </a:xfrm>
          <a:prstGeom prst="rect">
            <a:avLst/>
          </a:prstGeom>
          <a:solidFill>
            <a:srgbClr val="FFFFFF"/>
          </a:solidFill>
          <a:ln w="25400" cmpd="sng">
            <a:solidFill>
              <a:schemeClr val="accent2"/>
            </a:solidFill>
            <a:miter lim="800000"/>
            <a:headEnd/>
            <a:tailEnd/>
          </a:ln>
          <a:effectLst>
            <a:outerShdw dist="63500" dir="2700000" algn="ctr" rotWithShape="0">
              <a:srgbClr val="000000">
                <a:alpha val="37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2200" b="1">
                <a:solidFill>
                  <a:schemeClr val="accent2"/>
                </a:solidFill>
              </a:rPr>
              <a:t>信息平台</a:t>
            </a:r>
          </a:p>
        </p:txBody>
      </p:sp>
      <p:grpSp>
        <p:nvGrpSpPr>
          <p:cNvPr id="12296" name="组合 9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12301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接连接符 12"/>
            <p:cNvCxnSpPr>
              <a:endCxn id="12302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500063" y="928688"/>
            <a:ext cx="8229600" cy="744537"/>
          </a:xfrm>
          <a:prstGeom prst="rect">
            <a:avLst/>
          </a:prstGeom>
          <a:ex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>
                <a:latin typeface="黑体" pitchFamily="49" charset="-122"/>
                <a:ea typeface="黑体" pitchFamily="49" charset="-122"/>
                <a:cs typeface="+mj-cs"/>
              </a:rPr>
              <a:t>功能概述</a:t>
            </a:r>
            <a:endParaRPr lang="zh-CN" altLang="en-US" sz="3200" b="1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12298" name="TextBox 14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71813"/>
            <a:ext cx="81803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1571625" y="3929063"/>
            <a:ext cx="857250" cy="3571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同侧圆角矩形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357438"/>
            <a:ext cx="854075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900113" y="2646363"/>
            <a:ext cx="741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SzPct val="100000"/>
              <a:buFont typeface="Arial" pitchFamily="34" charset="0"/>
              <a:buChar char="•"/>
            </a:pPr>
            <a:r>
              <a:rPr lang="zh-CN" altLang="en-US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普通用户可在此平台上进行数据查询</a:t>
            </a: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1704975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账户管理</a:t>
            </a: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5722938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4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数据维护</a:t>
            </a:r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3708400" y="1628775"/>
            <a:ext cx="1798638" cy="542925"/>
          </a:xfrm>
          <a:prstGeom prst="rect">
            <a:avLst/>
          </a:prstGeom>
          <a:solidFill>
            <a:srgbClr val="FFFFFF"/>
          </a:solidFill>
          <a:ln w="25400" cmpd="sng">
            <a:solidFill>
              <a:schemeClr val="accent2"/>
            </a:solidFill>
            <a:miter lim="800000"/>
            <a:headEnd/>
            <a:tailEnd/>
          </a:ln>
          <a:effectLst>
            <a:outerShdw dist="63500" dir="2700000" algn="ctr" rotWithShape="0">
              <a:srgbClr val="000000">
                <a:alpha val="37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2200" b="1">
                <a:solidFill>
                  <a:schemeClr val="accent2"/>
                </a:solidFill>
              </a:rPr>
              <a:t>信息平台</a:t>
            </a:r>
          </a:p>
        </p:txBody>
      </p:sp>
      <p:grpSp>
        <p:nvGrpSpPr>
          <p:cNvPr id="13320" name="组合 9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13324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接连接符 12"/>
            <p:cNvCxnSpPr>
              <a:endCxn id="13325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500063" y="928688"/>
            <a:ext cx="8229600" cy="744537"/>
          </a:xfrm>
          <a:prstGeom prst="rect">
            <a:avLst/>
          </a:prstGeom>
          <a:ex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>
                <a:latin typeface="黑体" pitchFamily="49" charset="-122"/>
                <a:ea typeface="黑体" pitchFamily="49" charset="-122"/>
                <a:cs typeface="+mj-cs"/>
              </a:rPr>
              <a:t>功能概述</a:t>
            </a:r>
            <a:endParaRPr lang="zh-CN" altLang="en-US" sz="3200" b="1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3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3"/>
          <a:stretch>
            <a:fillRect/>
          </a:stretch>
        </p:blipFill>
        <p:spPr bwMode="auto">
          <a:xfrm>
            <a:off x="428625" y="3044825"/>
            <a:ext cx="84296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同侧圆角矩形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357438"/>
            <a:ext cx="854075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900113" y="2646363"/>
            <a:ext cx="7413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SzPct val="100000"/>
              <a:buFont typeface="Arial" pitchFamily="34" charset="0"/>
              <a:buChar char="•"/>
            </a:pPr>
            <a:r>
              <a:rPr lang="zh-CN" altLang="en-US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高级用户用户可在此平台上进行数据编辑、上传、查询和下载。用户登录后会在信息平台上看到一个专有的“工作平台”，会有草稿箱、待审核信息、退回信息、和录用信息这四项内容及详细的数据统计。</a:t>
            </a: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1704975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账户管理</a:t>
            </a: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5722938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4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数据维护</a:t>
            </a:r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3708400" y="1628775"/>
            <a:ext cx="1798638" cy="542925"/>
          </a:xfrm>
          <a:prstGeom prst="rect">
            <a:avLst/>
          </a:prstGeom>
          <a:solidFill>
            <a:srgbClr val="FFFFFF"/>
          </a:solidFill>
          <a:ln w="25400" cmpd="sng">
            <a:solidFill>
              <a:schemeClr val="accent2"/>
            </a:solidFill>
            <a:miter lim="800000"/>
            <a:headEnd/>
            <a:tailEnd/>
          </a:ln>
          <a:effectLst>
            <a:outerShdw dist="63500" dir="2700000" algn="ctr" rotWithShape="0">
              <a:srgbClr val="000000">
                <a:alpha val="37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2200" b="1">
                <a:solidFill>
                  <a:schemeClr val="accent2"/>
                </a:solidFill>
              </a:rPr>
              <a:t>信息平台</a:t>
            </a:r>
          </a:p>
        </p:txBody>
      </p:sp>
      <p:pic>
        <p:nvPicPr>
          <p:cNvPr id="14344" name="Picture 8" descr="应用中心截屏_2013-08-29T03-07-55.834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571875"/>
            <a:ext cx="7429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5" name="组合 9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14348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接连接符 12"/>
            <p:cNvCxnSpPr>
              <a:endCxn id="14349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500063" y="928688"/>
            <a:ext cx="8229600" cy="744537"/>
          </a:xfrm>
          <a:prstGeom prst="rect">
            <a:avLst/>
          </a:prstGeom>
          <a:ex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>
                <a:latin typeface="黑体" pitchFamily="49" charset="-122"/>
                <a:ea typeface="黑体" pitchFamily="49" charset="-122"/>
                <a:cs typeface="+mj-cs"/>
              </a:rPr>
              <a:t>功能概述</a:t>
            </a:r>
            <a:endParaRPr lang="zh-CN" altLang="en-US" sz="3200" b="1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1704975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账户管理</a:t>
            </a: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5722938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4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数据维护</a:t>
            </a:r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3708400" y="1628775"/>
            <a:ext cx="1798638" cy="542925"/>
          </a:xfrm>
          <a:prstGeom prst="rect">
            <a:avLst/>
          </a:prstGeom>
          <a:solidFill>
            <a:srgbClr val="FFFFFF"/>
          </a:solidFill>
          <a:ln w="25400" cmpd="sng">
            <a:solidFill>
              <a:schemeClr val="accent2"/>
            </a:solidFill>
            <a:miter lim="800000"/>
            <a:headEnd/>
            <a:tailEnd/>
          </a:ln>
          <a:effectLst>
            <a:outerShdw dist="63500" dir="2700000" algn="ctr" rotWithShape="0">
              <a:srgbClr val="000000">
                <a:alpha val="37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2200" b="1">
                <a:solidFill>
                  <a:schemeClr val="accent2"/>
                </a:solidFill>
              </a:rPr>
              <a:t>信息平台</a:t>
            </a:r>
          </a:p>
        </p:txBody>
      </p:sp>
      <p:grpSp>
        <p:nvGrpSpPr>
          <p:cNvPr id="15366" name="组合 9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15400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1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接连接符 12"/>
            <p:cNvCxnSpPr>
              <a:endCxn id="15401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500063" y="928688"/>
            <a:ext cx="8229600" cy="744537"/>
          </a:xfrm>
          <a:prstGeom prst="rect">
            <a:avLst/>
          </a:prstGeom>
          <a:ex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>
                <a:latin typeface="黑体" pitchFamily="49" charset="-122"/>
                <a:ea typeface="黑体" pitchFamily="49" charset="-122"/>
                <a:cs typeface="+mj-cs"/>
              </a:rPr>
              <a:t>功能概述</a:t>
            </a:r>
            <a:endParaRPr lang="zh-CN" altLang="en-US" sz="3200" b="1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15369" name="组合 51"/>
          <p:cNvGrpSpPr>
            <a:grpSpLocks/>
          </p:cNvGrpSpPr>
          <p:nvPr/>
        </p:nvGrpSpPr>
        <p:grpSpPr bwMode="auto">
          <a:xfrm>
            <a:off x="857250" y="2786063"/>
            <a:ext cx="7267575" cy="2571750"/>
            <a:chOff x="214282" y="3500438"/>
            <a:chExt cx="7267623" cy="2571750"/>
          </a:xfrm>
        </p:grpSpPr>
        <p:sp>
          <p:nvSpPr>
            <p:cNvPr id="15371" name="AutoShape 2"/>
            <p:cNvSpPr>
              <a:spLocks noChangeArrowheads="1"/>
            </p:cNvSpPr>
            <p:nvPr/>
          </p:nvSpPr>
          <p:spPr bwMode="auto">
            <a:xfrm>
              <a:off x="214282" y="3714752"/>
              <a:ext cx="409575" cy="190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altLang="zh-CN" sz="1400" b="1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/>
              <a:endParaRPr lang="en-US" altLang="zh-CN" sz="1400" b="1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/>
              <a:r>
                <a:rPr lang="zh-CN" altLang="en-US" sz="1400" b="1">
                  <a:solidFill>
                    <a:srgbClr val="FF0000"/>
                  </a:solidFill>
                  <a:latin typeface="Calibri" pitchFamily="34" charset="0"/>
                </a:rPr>
                <a:t>原料来源</a:t>
              </a:r>
              <a:endParaRPr lang="zh-CN" sz="1400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3548054" y="4429125"/>
              <a:ext cx="609604" cy="428625"/>
            </a:xfrm>
            <a:prstGeom prst="rightArrow">
              <a:avLst>
                <a:gd name="adj1" fmla="val 50000"/>
                <a:gd name="adj2" fmla="val 35556"/>
              </a:avLst>
            </a:prstGeom>
            <a:gradFill rotWithShape="0">
              <a:gsLst>
                <a:gs pos="0">
                  <a:srgbClr val="9BBB59"/>
                </a:gs>
                <a:gs pos="100000">
                  <a:srgbClr val="74903B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+mn-ea"/>
              </a:endParaRPr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785786" y="4429125"/>
              <a:ext cx="609604" cy="428625"/>
            </a:xfrm>
            <a:prstGeom prst="rightArrow">
              <a:avLst>
                <a:gd name="adj1" fmla="val 50000"/>
                <a:gd name="adj2" fmla="val 35556"/>
              </a:avLst>
            </a:prstGeom>
            <a:gradFill rotWithShape="0">
              <a:gsLst>
                <a:gs pos="0">
                  <a:srgbClr val="9BBB59"/>
                </a:gs>
                <a:gs pos="100000">
                  <a:srgbClr val="74903B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+mn-ea"/>
              </a:endParaRPr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6367473" y="4429125"/>
              <a:ext cx="609604" cy="428625"/>
            </a:xfrm>
            <a:prstGeom prst="rightArrow">
              <a:avLst>
                <a:gd name="adj1" fmla="val 50000"/>
                <a:gd name="adj2" fmla="val 35556"/>
              </a:avLst>
            </a:prstGeom>
            <a:gradFill rotWithShape="0">
              <a:gsLst>
                <a:gs pos="0">
                  <a:srgbClr val="9BBB59"/>
                </a:gs>
                <a:gs pos="100000">
                  <a:srgbClr val="74903B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+mn-ea"/>
              </a:endParaRPr>
            </a:p>
          </p:txBody>
        </p:sp>
        <p:grpSp>
          <p:nvGrpSpPr>
            <p:cNvPr id="15375" name="Group 10"/>
            <p:cNvGrpSpPr>
              <a:grpSpLocks/>
            </p:cNvGrpSpPr>
            <p:nvPr/>
          </p:nvGrpSpPr>
          <p:grpSpPr bwMode="auto">
            <a:xfrm>
              <a:off x="1500166" y="3500438"/>
              <a:ext cx="1943100" cy="2571750"/>
              <a:chOff x="5370" y="10275"/>
              <a:chExt cx="3060" cy="4050"/>
            </a:xfrm>
          </p:grpSpPr>
          <p:sp>
            <p:nvSpPr>
              <p:cNvPr id="15389" name="AutoShape 11"/>
              <p:cNvSpPr>
                <a:spLocks noChangeArrowheads="1"/>
              </p:cNvSpPr>
              <p:nvPr/>
            </p:nvSpPr>
            <p:spPr bwMode="auto">
              <a:xfrm>
                <a:off x="5370" y="10275"/>
                <a:ext cx="3045" cy="63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植物化学素混合物</a:t>
                </a:r>
                <a:endParaRPr lang="zh-CN" sz="1400"/>
              </a:p>
            </p:txBody>
          </p:sp>
          <p:sp>
            <p:nvSpPr>
              <p:cNvPr id="15390" name="AutoShape 12"/>
              <p:cNvSpPr>
                <a:spLocks noChangeArrowheads="1"/>
              </p:cNvSpPr>
              <p:nvPr/>
            </p:nvSpPr>
            <p:spPr bwMode="auto">
              <a:xfrm>
                <a:off x="5385" y="10905"/>
                <a:ext cx="1485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含量</a:t>
                </a:r>
                <a:endParaRPr lang="zh-CN" sz="1400"/>
              </a:p>
            </p:txBody>
          </p:sp>
          <p:sp>
            <p:nvSpPr>
              <p:cNvPr id="15391" name="AutoShape 13"/>
              <p:cNvSpPr>
                <a:spLocks noChangeArrowheads="1"/>
              </p:cNvSpPr>
              <p:nvPr/>
            </p:nvSpPr>
            <p:spPr bwMode="auto">
              <a:xfrm>
                <a:off x="6945" y="10905"/>
                <a:ext cx="1455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功能</a:t>
                </a:r>
                <a:endParaRPr lang="zh-CN" sz="1400"/>
              </a:p>
            </p:txBody>
          </p:sp>
          <p:sp>
            <p:nvSpPr>
              <p:cNvPr id="15392" name="AutoShape 14"/>
              <p:cNvSpPr>
                <a:spLocks noChangeArrowheads="1"/>
              </p:cNvSpPr>
              <p:nvPr/>
            </p:nvSpPr>
            <p:spPr bwMode="auto">
              <a:xfrm>
                <a:off x="5385" y="11445"/>
                <a:ext cx="495" cy="15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试验方法</a:t>
                </a:r>
                <a:endParaRPr lang="zh-CN" sz="1400"/>
              </a:p>
            </p:txBody>
          </p:sp>
          <p:sp>
            <p:nvSpPr>
              <p:cNvPr id="15393" name="AutoShape 15"/>
              <p:cNvSpPr>
                <a:spLocks noChangeArrowheads="1"/>
              </p:cNvSpPr>
              <p:nvPr/>
            </p:nvSpPr>
            <p:spPr bwMode="auto">
              <a:xfrm>
                <a:off x="5880" y="11445"/>
                <a:ext cx="495" cy="15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试验条件</a:t>
                </a:r>
                <a:endParaRPr lang="zh-CN" sz="1400"/>
              </a:p>
            </p:txBody>
          </p:sp>
          <p:sp>
            <p:nvSpPr>
              <p:cNvPr id="15394" name="AutoShape 16"/>
              <p:cNvSpPr>
                <a:spLocks noChangeArrowheads="1"/>
              </p:cNvSpPr>
              <p:nvPr/>
            </p:nvSpPr>
            <p:spPr bwMode="auto">
              <a:xfrm>
                <a:off x="6375" y="11445"/>
                <a:ext cx="495" cy="15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试验结果</a:t>
                </a:r>
                <a:endParaRPr lang="zh-CN" sz="1400"/>
              </a:p>
            </p:txBody>
          </p:sp>
          <p:sp>
            <p:nvSpPr>
              <p:cNvPr id="15395" name="AutoShape 17"/>
              <p:cNvSpPr>
                <a:spLocks noChangeArrowheads="1"/>
              </p:cNvSpPr>
              <p:nvPr/>
            </p:nvSpPr>
            <p:spPr bwMode="auto">
              <a:xfrm>
                <a:off x="6945" y="11445"/>
                <a:ext cx="495" cy="15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评价方法</a:t>
                </a:r>
                <a:endParaRPr lang="zh-CN" sz="1400"/>
              </a:p>
            </p:txBody>
          </p:sp>
          <p:sp>
            <p:nvSpPr>
              <p:cNvPr id="15396" name="AutoShape 18"/>
              <p:cNvSpPr>
                <a:spLocks noChangeArrowheads="1"/>
              </p:cNvSpPr>
              <p:nvPr/>
            </p:nvSpPr>
            <p:spPr bwMode="auto">
              <a:xfrm>
                <a:off x="7440" y="11445"/>
                <a:ext cx="495" cy="15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评价条件</a:t>
                </a:r>
                <a:endParaRPr lang="zh-CN" sz="1400"/>
              </a:p>
            </p:txBody>
          </p:sp>
          <p:sp>
            <p:nvSpPr>
              <p:cNvPr id="15397" name="AutoShape 19"/>
              <p:cNvSpPr>
                <a:spLocks noChangeArrowheads="1"/>
              </p:cNvSpPr>
              <p:nvPr/>
            </p:nvSpPr>
            <p:spPr bwMode="auto">
              <a:xfrm>
                <a:off x="7935" y="11445"/>
                <a:ext cx="495" cy="15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评价结果</a:t>
                </a:r>
                <a:endParaRPr lang="zh-CN" sz="1400"/>
              </a:p>
            </p:txBody>
          </p:sp>
          <p:sp>
            <p:nvSpPr>
              <p:cNvPr id="15398" name="AutoShape 20"/>
              <p:cNvSpPr>
                <a:spLocks noChangeArrowheads="1"/>
              </p:cNvSpPr>
              <p:nvPr/>
            </p:nvSpPr>
            <p:spPr bwMode="auto">
              <a:xfrm>
                <a:off x="5385" y="13035"/>
                <a:ext cx="1425" cy="12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多种含量测定方法</a:t>
                </a:r>
                <a:endParaRPr lang="zh-CN" sz="1400"/>
              </a:p>
            </p:txBody>
          </p:sp>
          <p:sp>
            <p:nvSpPr>
              <p:cNvPr id="15399" name="AutoShape 21"/>
              <p:cNvSpPr>
                <a:spLocks noChangeArrowheads="1"/>
              </p:cNvSpPr>
              <p:nvPr/>
            </p:nvSpPr>
            <p:spPr bwMode="auto">
              <a:xfrm>
                <a:off x="6975" y="13035"/>
                <a:ext cx="1425" cy="12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多种功能评价方法</a:t>
                </a:r>
                <a:endParaRPr lang="zh-CN" sz="1400"/>
              </a:p>
            </p:txBody>
          </p:sp>
        </p:grpSp>
        <p:grpSp>
          <p:nvGrpSpPr>
            <p:cNvPr id="15376" name="Group 22"/>
            <p:cNvGrpSpPr>
              <a:grpSpLocks/>
            </p:cNvGrpSpPr>
            <p:nvPr/>
          </p:nvGrpSpPr>
          <p:grpSpPr bwMode="auto">
            <a:xfrm>
              <a:off x="4286248" y="3500438"/>
              <a:ext cx="1943100" cy="2571750"/>
              <a:chOff x="5370" y="10275"/>
              <a:chExt cx="3060" cy="4050"/>
            </a:xfrm>
          </p:grpSpPr>
          <p:sp>
            <p:nvSpPr>
              <p:cNvPr id="15378" name="AutoShape 23"/>
              <p:cNvSpPr>
                <a:spLocks noChangeArrowheads="1"/>
              </p:cNvSpPr>
              <p:nvPr/>
            </p:nvSpPr>
            <p:spPr bwMode="auto">
              <a:xfrm>
                <a:off x="5370" y="10275"/>
                <a:ext cx="3045" cy="63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植物化学素单体</a:t>
                </a:r>
                <a:endParaRPr lang="zh-CN" sz="1400"/>
              </a:p>
            </p:txBody>
          </p:sp>
          <p:sp>
            <p:nvSpPr>
              <p:cNvPr id="15379" name="AutoShape 24"/>
              <p:cNvSpPr>
                <a:spLocks noChangeArrowheads="1"/>
              </p:cNvSpPr>
              <p:nvPr/>
            </p:nvSpPr>
            <p:spPr bwMode="auto">
              <a:xfrm>
                <a:off x="5385" y="10905"/>
                <a:ext cx="1485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含量</a:t>
                </a:r>
                <a:endParaRPr lang="zh-CN" sz="1400"/>
              </a:p>
            </p:txBody>
          </p:sp>
          <p:sp>
            <p:nvSpPr>
              <p:cNvPr id="15380" name="AutoShape 25"/>
              <p:cNvSpPr>
                <a:spLocks noChangeArrowheads="1"/>
              </p:cNvSpPr>
              <p:nvPr/>
            </p:nvSpPr>
            <p:spPr bwMode="auto">
              <a:xfrm>
                <a:off x="6945" y="10905"/>
                <a:ext cx="1455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功能</a:t>
                </a:r>
                <a:endParaRPr lang="zh-CN" sz="1400"/>
              </a:p>
            </p:txBody>
          </p:sp>
          <p:sp>
            <p:nvSpPr>
              <p:cNvPr id="15381" name="AutoShape 26"/>
              <p:cNvSpPr>
                <a:spLocks noChangeArrowheads="1"/>
              </p:cNvSpPr>
              <p:nvPr/>
            </p:nvSpPr>
            <p:spPr bwMode="auto">
              <a:xfrm>
                <a:off x="5385" y="11445"/>
                <a:ext cx="495" cy="15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试验方法</a:t>
                </a:r>
                <a:endParaRPr lang="zh-CN" sz="1400"/>
              </a:p>
            </p:txBody>
          </p:sp>
          <p:sp>
            <p:nvSpPr>
              <p:cNvPr id="15382" name="AutoShape 27"/>
              <p:cNvSpPr>
                <a:spLocks noChangeArrowheads="1"/>
              </p:cNvSpPr>
              <p:nvPr/>
            </p:nvSpPr>
            <p:spPr bwMode="auto">
              <a:xfrm>
                <a:off x="5880" y="11445"/>
                <a:ext cx="495" cy="15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试验条件</a:t>
                </a:r>
                <a:endParaRPr lang="zh-CN" sz="1400"/>
              </a:p>
            </p:txBody>
          </p:sp>
          <p:sp>
            <p:nvSpPr>
              <p:cNvPr id="15383" name="AutoShape 28"/>
              <p:cNvSpPr>
                <a:spLocks noChangeArrowheads="1"/>
              </p:cNvSpPr>
              <p:nvPr/>
            </p:nvSpPr>
            <p:spPr bwMode="auto">
              <a:xfrm>
                <a:off x="6375" y="11445"/>
                <a:ext cx="495" cy="15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试验结果</a:t>
                </a:r>
                <a:endParaRPr lang="zh-CN" sz="1400"/>
              </a:p>
            </p:txBody>
          </p:sp>
          <p:sp>
            <p:nvSpPr>
              <p:cNvPr id="15384" name="AutoShape 29"/>
              <p:cNvSpPr>
                <a:spLocks noChangeArrowheads="1"/>
              </p:cNvSpPr>
              <p:nvPr/>
            </p:nvSpPr>
            <p:spPr bwMode="auto">
              <a:xfrm>
                <a:off x="6945" y="11445"/>
                <a:ext cx="495" cy="15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评价方法</a:t>
                </a:r>
                <a:endParaRPr lang="zh-CN" sz="1400"/>
              </a:p>
            </p:txBody>
          </p:sp>
          <p:sp>
            <p:nvSpPr>
              <p:cNvPr id="15385" name="AutoShape 30"/>
              <p:cNvSpPr>
                <a:spLocks noChangeArrowheads="1"/>
              </p:cNvSpPr>
              <p:nvPr/>
            </p:nvSpPr>
            <p:spPr bwMode="auto">
              <a:xfrm>
                <a:off x="7440" y="11445"/>
                <a:ext cx="495" cy="15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评价条件</a:t>
                </a:r>
                <a:endParaRPr lang="zh-CN" sz="1400"/>
              </a:p>
            </p:txBody>
          </p:sp>
          <p:sp>
            <p:nvSpPr>
              <p:cNvPr id="15386" name="AutoShape 31"/>
              <p:cNvSpPr>
                <a:spLocks noChangeArrowheads="1"/>
              </p:cNvSpPr>
              <p:nvPr/>
            </p:nvSpPr>
            <p:spPr bwMode="auto">
              <a:xfrm>
                <a:off x="7935" y="11445"/>
                <a:ext cx="495" cy="15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评价结果</a:t>
                </a:r>
                <a:endParaRPr lang="zh-CN" sz="1400"/>
              </a:p>
            </p:txBody>
          </p:sp>
          <p:sp>
            <p:nvSpPr>
              <p:cNvPr id="15387" name="AutoShape 32"/>
              <p:cNvSpPr>
                <a:spLocks noChangeArrowheads="1"/>
              </p:cNvSpPr>
              <p:nvPr/>
            </p:nvSpPr>
            <p:spPr bwMode="auto">
              <a:xfrm>
                <a:off x="5385" y="13035"/>
                <a:ext cx="1425" cy="12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多种含量测定方法</a:t>
                </a:r>
                <a:endParaRPr lang="zh-CN" sz="1400"/>
              </a:p>
            </p:txBody>
          </p:sp>
          <p:sp>
            <p:nvSpPr>
              <p:cNvPr id="15388" name="AutoShape 33"/>
              <p:cNvSpPr>
                <a:spLocks noChangeArrowheads="1"/>
              </p:cNvSpPr>
              <p:nvPr/>
            </p:nvSpPr>
            <p:spPr bwMode="auto">
              <a:xfrm>
                <a:off x="6975" y="13035"/>
                <a:ext cx="1425" cy="129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400" b="1">
                    <a:solidFill>
                      <a:srgbClr val="FF0000"/>
                    </a:solidFill>
                    <a:latin typeface="Calibri" pitchFamily="34" charset="0"/>
                  </a:rPr>
                  <a:t>多种功能评价方法</a:t>
                </a:r>
                <a:endParaRPr lang="zh-CN" sz="1400"/>
              </a:p>
            </p:txBody>
          </p:sp>
        </p:grpSp>
        <p:sp>
          <p:nvSpPr>
            <p:cNvPr id="15377" name="AutoShape 34"/>
            <p:cNvSpPr>
              <a:spLocks noChangeArrowheads="1"/>
            </p:cNvSpPr>
            <p:nvPr/>
          </p:nvSpPr>
          <p:spPr bwMode="auto">
            <a:xfrm>
              <a:off x="7072330" y="3643314"/>
              <a:ext cx="409575" cy="190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>
              <a:solidFill>
                <a:srgbClr val="9BBB5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altLang="zh-CN" sz="1400" b="1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/>
              <a:endParaRPr lang="en-US" altLang="zh-CN" sz="1400" b="1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/>
              <a:r>
                <a:rPr lang="zh-CN" altLang="en-US" sz="1400" b="1">
                  <a:solidFill>
                    <a:srgbClr val="FF0000"/>
                  </a:solidFill>
                  <a:latin typeface="Calibri" pitchFamily="34" charset="0"/>
                </a:rPr>
                <a:t>数据来源</a:t>
              </a:r>
              <a:endParaRPr lang="zh-CN" sz="1400"/>
            </a:p>
          </p:txBody>
        </p:sp>
      </p:grpSp>
      <p:sp>
        <p:nvSpPr>
          <p:cNvPr id="53" name="左右箭头 52"/>
          <p:cNvSpPr/>
          <p:nvPr/>
        </p:nvSpPr>
        <p:spPr>
          <a:xfrm>
            <a:off x="4071938" y="2928938"/>
            <a:ext cx="785812" cy="214312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42" descr="数据填写逻辑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00188"/>
            <a:ext cx="761206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组合 9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16390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接连接符 12"/>
            <p:cNvCxnSpPr>
              <a:endCxn id="16391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同侧圆角矩形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00313"/>
            <a:ext cx="854075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900113" y="2646363"/>
            <a:ext cx="7413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SzPct val="100000"/>
              <a:buFont typeface="Arial" pitchFamily="34" charset="0"/>
              <a:buChar char="•"/>
            </a:pPr>
            <a:r>
              <a:rPr lang="zh-CN" altLang="en-US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用户可在此平台上进行数据编辑、上传、查询和下载。高级用户登录后会在信息平台上看到一个专有的“工作平台”，会有草稿箱、待审核信息、退回信息、和录用信息这四项内容及详细的数据统计。</a:t>
            </a: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1704975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账户管理</a:t>
            </a: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5722938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4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数据维护</a:t>
            </a:r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3708400" y="1628775"/>
            <a:ext cx="1798638" cy="542925"/>
          </a:xfrm>
          <a:prstGeom prst="rect">
            <a:avLst/>
          </a:prstGeom>
          <a:solidFill>
            <a:srgbClr val="FFFFFF"/>
          </a:solidFill>
          <a:ln w="25400" cmpd="sng">
            <a:solidFill>
              <a:schemeClr val="accent2"/>
            </a:solidFill>
            <a:miter lim="800000"/>
            <a:headEnd/>
            <a:tailEnd/>
          </a:ln>
          <a:effectLst>
            <a:outerShdw dist="63500" dir="2700000" algn="ctr" rotWithShape="0">
              <a:srgbClr val="000000">
                <a:alpha val="37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2200" b="1">
                <a:solidFill>
                  <a:schemeClr val="accent2"/>
                </a:solidFill>
              </a:rPr>
              <a:t>信息平台</a:t>
            </a:r>
          </a:p>
        </p:txBody>
      </p:sp>
      <p:grpSp>
        <p:nvGrpSpPr>
          <p:cNvPr id="17416" name="组合 9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17421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接连接符 12"/>
            <p:cNvCxnSpPr>
              <a:endCxn id="17422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500063" y="928688"/>
            <a:ext cx="8229600" cy="744537"/>
          </a:xfrm>
          <a:prstGeom prst="rect">
            <a:avLst/>
          </a:prstGeom>
          <a:ex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>
                <a:latin typeface="黑体" pitchFamily="49" charset="-122"/>
                <a:ea typeface="黑体" pitchFamily="49" charset="-122"/>
                <a:cs typeface="+mj-cs"/>
              </a:rPr>
              <a:t>功能概述</a:t>
            </a:r>
            <a:endParaRPr lang="zh-CN" altLang="en-US" sz="3200" b="1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16" name="图示 15"/>
          <p:cNvGraphicFramePr/>
          <p:nvPr/>
        </p:nvGraphicFramePr>
        <p:xfrm>
          <a:off x="1428728" y="4286256"/>
          <a:ext cx="2571768" cy="106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4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86000"/>
            <a:ext cx="792956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同侧圆角矩形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00313"/>
            <a:ext cx="854075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82772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1704975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账户管理</a:t>
            </a: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5722938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4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数据维护</a:t>
            </a:r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3708400" y="1628775"/>
            <a:ext cx="1798638" cy="542925"/>
          </a:xfrm>
          <a:prstGeom prst="rect">
            <a:avLst/>
          </a:prstGeom>
          <a:solidFill>
            <a:srgbClr val="FFFFFF"/>
          </a:solidFill>
          <a:ln w="25400" cmpd="sng">
            <a:solidFill>
              <a:schemeClr val="accent2"/>
            </a:solidFill>
            <a:miter lim="800000"/>
            <a:headEnd/>
            <a:tailEnd/>
          </a:ln>
          <a:effectLst>
            <a:outerShdw dist="63500" dir="2700000" algn="ctr" rotWithShape="0">
              <a:srgbClr val="000000">
                <a:alpha val="37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2200" b="1">
                <a:solidFill>
                  <a:schemeClr val="accent2"/>
                </a:solidFill>
              </a:rPr>
              <a:t>信息平台</a:t>
            </a:r>
          </a:p>
        </p:txBody>
      </p:sp>
      <p:grpSp>
        <p:nvGrpSpPr>
          <p:cNvPr id="18440" name="组合 9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18450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接连接符 12"/>
            <p:cNvCxnSpPr>
              <a:endCxn id="18451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500063" y="928688"/>
            <a:ext cx="8229600" cy="744537"/>
          </a:xfrm>
          <a:prstGeom prst="rect">
            <a:avLst/>
          </a:prstGeom>
          <a:ex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>
                <a:latin typeface="黑体" pitchFamily="49" charset="-122"/>
                <a:ea typeface="黑体" pitchFamily="49" charset="-122"/>
                <a:cs typeface="+mj-cs"/>
              </a:rPr>
              <a:t>功能概述</a:t>
            </a:r>
            <a:endParaRPr lang="zh-CN" altLang="en-US" sz="3200" b="1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18442" name="TextBox 14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18443" name="组合 16"/>
          <p:cNvGrpSpPr>
            <a:grpSpLocks/>
          </p:cNvGrpSpPr>
          <p:nvPr/>
        </p:nvGrpSpPr>
        <p:grpSpPr bwMode="auto">
          <a:xfrm>
            <a:off x="5857875" y="3357563"/>
            <a:ext cx="2127250" cy="1063625"/>
            <a:chOff x="341322" y="0"/>
            <a:chExt cx="2127207" cy="1063603"/>
          </a:xfrm>
        </p:grpSpPr>
        <p:sp>
          <p:nvSpPr>
            <p:cNvPr id="18" name="圆角矩形 17"/>
            <p:cNvSpPr/>
            <p:nvPr/>
          </p:nvSpPr>
          <p:spPr>
            <a:xfrm>
              <a:off x="341322" y="0"/>
              <a:ext cx="2127207" cy="106360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圆角矩形 4"/>
            <p:cNvSpPr/>
            <p:nvPr/>
          </p:nvSpPr>
          <p:spPr>
            <a:xfrm>
              <a:off x="373071" y="31749"/>
              <a:ext cx="2063708" cy="1000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大类</a:t>
              </a:r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1571625" y="2357438"/>
            <a:ext cx="928688" cy="428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7"/>
          <a:stretch>
            <a:fillRect/>
          </a:stretch>
        </p:blipFill>
        <p:spPr bwMode="auto">
          <a:xfrm>
            <a:off x="642938" y="5357813"/>
            <a:ext cx="82153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圆角矩形 23"/>
          <p:cNvSpPr/>
          <p:nvPr/>
        </p:nvSpPr>
        <p:spPr>
          <a:xfrm>
            <a:off x="1643063" y="4143375"/>
            <a:ext cx="785812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1071563" y="5357813"/>
            <a:ext cx="928687" cy="428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同侧圆角矩形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00313"/>
            <a:ext cx="854075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57438"/>
            <a:ext cx="88201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1704975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账户管理</a:t>
            </a: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5722938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4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数据维护</a:t>
            </a:r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3708400" y="1628775"/>
            <a:ext cx="1798638" cy="542925"/>
          </a:xfrm>
          <a:prstGeom prst="rect">
            <a:avLst/>
          </a:prstGeom>
          <a:solidFill>
            <a:srgbClr val="FFFFFF"/>
          </a:solidFill>
          <a:ln w="25400" cmpd="sng">
            <a:solidFill>
              <a:schemeClr val="accent2"/>
            </a:solidFill>
            <a:miter lim="800000"/>
            <a:headEnd/>
            <a:tailEnd/>
          </a:ln>
          <a:effectLst>
            <a:outerShdw dist="63500" dir="2700000" algn="ctr" rotWithShape="0">
              <a:srgbClr val="000000">
                <a:alpha val="37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2200" b="1">
                <a:solidFill>
                  <a:schemeClr val="accent2"/>
                </a:solidFill>
              </a:rPr>
              <a:t>信息平台</a:t>
            </a:r>
          </a:p>
        </p:txBody>
      </p:sp>
      <p:grpSp>
        <p:nvGrpSpPr>
          <p:cNvPr id="19464" name="组合 9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19469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接连接符 12"/>
            <p:cNvCxnSpPr>
              <a:endCxn id="19470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500063" y="928688"/>
            <a:ext cx="8229600" cy="744537"/>
          </a:xfrm>
          <a:prstGeom prst="rect">
            <a:avLst/>
          </a:prstGeom>
          <a:ex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>
                <a:latin typeface="黑体" pitchFamily="49" charset="-122"/>
                <a:ea typeface="黑体" pitchFamily="49" charset="-122"/>
                <a:cs typeface="+mj-cs"/>
              </a:rPr>
              <a:t>功能概述</a:t>
            </a:r>
            <a:endParaRPr lang="zh-CN" altLang="en-US" sz="3200" b="1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16" name="图示 15"/>
          <p:cNvGraphicFramePr/>
          <p:nvPr/>
        </p:nvGraphicFramePr>
        <p:xfrm>
          <a:off x="2285984" y="4929198"/>
          <a:ext cx="2571768" cy="106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圆角矩形 16"/>
          <p:cNvSpPr/>
          <p:nvPr/>
        </p:nvSpPr>
        <p:spPr>
          <a:xfrm>
            <a:off x="1357313" y="2357438"/>
            <a:ext cx="928687" cy="428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同侧圆角矩形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00313"/>
            <a:ext cx="854075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7934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1704975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账户管理</a:t>
            </a: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5722938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4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数据维护</a:t>
            </a:r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3708400" y="1628775"/>
            <a:ext cx="1798638" cy="542925"/>
          </a:xfrm>
          <a:prstGeom prst="rect">
            <a:avLst/>
          </a:prstGeom>
          <a:solidFill>
            <a:srgbClr val="FFFFFF"/>
          </a:solidFill>
          <a:ln w="25400" cmpd="sng">
            <a:solidFill>
              <a:schemeClr val="accent2"/>
            </a:solidFill>
            <a:miter lim="800000"/>
            <a:headEnd/>
            <a:tailEnd/>
          </a:ln>
          <a:effectLst>
            <a:outerShdw dist="63500" dir="2700000" algn="ctr" rotWithShape="0">
              <a:srgbClr val="000000">
                <a:alpha val="37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2200" b="1">
                <a:solidFill>
                  <a:schemeClr val="accent2"/>
                </a:solidFill>
              </a:rPr>
              <a:t>信息平台</a:t>
            </a:r>
          </a:p>
        </p:txBody>
      </p:sp>
      <p:grpSp>
        <p:nvGrpSpPr>
          <p:cNvPr id="20488" name="组合 9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20495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接连接符 12"/>
            <p:cNvCxnSpPr>
              <a:endCxn id="20496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500063" y="928688"/>
            <a:ext cx="8229600" cy="744537"/>
          </a:xfrm>
          <a:prstGeom prst="rect">
            <a:avLst/>
          </a:prstGeom>
          <a:ex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>
                <a:latin typeface="黑体" pitchFamily="49" charset="-122"/>
                <a:ea typeface="黑体" pitchFamily="49" charset="-122"/>
                <a:cs typeface="+mj-cs"/>
              </a:rPr>
              <a:t>功能概述</a:t>
            </a:r>
            <a:endParaRPr lang="zh-CN" altLang="en-US" sz="3200" b="1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20490" name="TextBox 14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214563"/>
            <a:ext cx="81232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图示 15"/>
          <p:cNvGraphicFramePr/>
          <p:nvPr/>
        </p:nvGraphicFramePr>
        <p:xfrm>
          <a:off x="6000760" y="2428868"/>
          <a:ext cx="2571768" cy="106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圆角矩形 16"/>
          <p:cNvSpPr/>
          <p:nvPr/>
        </p:nvSpPr>
        <p:spPr>
          <a:xfrm>
            <a:off x="1285875" y="2571750"/>
            <a:ext cx="928688" cy="428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1000125" y="4143375"/>
            <a:ext cx="928688" cy="428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2" descr="c:\users\administrator\appdata\roaming\360se6\User Data\Temp\china-medicine-herbs-greenpeace_wh1376_36580889.jpg?itok=dXmrHEk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076" name="AutoShape 4" descr="c:\users\administrator\appdata\roaming\360se6\User Data\Temp\china-medicine-herbs-greenpeace_wh1376_36580889.jpg?itok=dXmrHEk6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077" name="AutoShape 6" descr="c:\users\administrator\appdata\roaming\360se6\User Data\Temp\china-medicine-herbs-greenpeace_wh1376_36580889.jpg?itok=dXmrHEk6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078" name="AutoShape 8" descr="c:\users\administrator\appdata\roaming\360se6\User Data\Temp\china-medicine-herbs-greenpeace_wh1376_36580889.jpg?itok=dXmrHEk6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079" name="AutoShape 10" descr="c:\users\administrator\appdata\roaming\360se6\User Data\Temp\china-medicine-herbs-greenpeace_wh1376_36580889.jpg?itok=dXmrHEk6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786313"/>
            <a:ext cx="30035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71875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I~1\appdata\roaming\360se6\USERDA~1\Temp\CHINES~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357313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" name="组合 14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3086" name="图片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7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直接连接符 17"/>
            <p:cNvCxnSpPr>
              <a:endCxn id="3087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4" name="TextBox 6"/>
          <p:cNvSpPr txBox="1">
            <a:spLocks noChangeArrowheads="1"/>
          </p:cNvSpPr>
          <p:nvPr/>
        </p:nvSpPr>
        <p:spPr bwMode="auto">
          <a:xfrm>
            <a:off x="642938" y="1428750"/>
            <a:ext cx="4357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中国的特色植物资源丰富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42938" y="2357438"/>
            <a:ext cx="47863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b="1">
                <a:latin typeface="黑体" pitchFamily="49" charset="-122"/>
                <a:ea typeface="黑体" pitchFamily="49" charset="-122"/>
              </a:rPr>
              <a:t>地球上的植物约有 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40 </a:t>
            </a: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万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种，其中可供人类使用的各类经济植物或高等植物约 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 </a:t>
            </a: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万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种，而可被人们普遍使用的约占 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2%</a:t>
            </a: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3%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，即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6000</a:t>
            </a: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9000 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种。</a:t>
            </a:r>
          </a:p>
          <a:p>
            <a:pPr>
              <a:buFont typeface="Wingdings" pitchFamily="2" charset="2"/>
              <a:buChar char="u"/>
            </a:pPr>
            <a:r>
              <a:rPr lang="zh-CN" altLang="en-US" b="1">
                <a:latin typeface="黑体" pitchFamily="49" charset="-122"/>
                <a:ea typeface="黑体" pitchFamily="49" charset="-122"/>
              </a:rPr>
              <a:t>高等植物就有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万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多种。居世界第</a:t>
            </a:r>
            <a:r>
              <a:rPr lang="en-US" altLang="zh-CN" b="1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位。</a:t>
            </a:r>
            <a:endParaRPr lang="en-US" b="1">
              <a:latin typeface="黑体" pitchFamily="49" charset="-122"/>
              <a:ea typeface="黑体" pitchFamily="49" charset="-122"/>
            </a:endParaRPr>
          </a:p>
          <a:p>
            <a:r>
              <a:rPr lang="zh-CN" altLang="en-US" b="1">
                <a:latin typeface="黑体" pitchFamily="49" charset="-122"/>
                <a:ea typeface="黑体" pitchFamily="49" charset="-122"/>
              </a:rPr>
              <a:t>银杏、水杉、百山祖冷杉、珙桐、杏黄兜兰等我国特有种类繁多，约有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17 300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种，占我国高等植物种数的</a:t>
            </a:r>
            <a:r>
              <a:rPr lang="en-US" altLang="zh-CN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57%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以上。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同侧圆角矩形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00313"/>
            <a:ext cx="854075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1704975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账户管理</a:t>
            </a: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5722938" y="1720850"/>
            <a:ext cx="1800225" cy="358775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4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数据维护</a:t>
            </a:r>
          </a:p>
        </p:txBody>
      </p:sp>
      <p:sp>
        <p:nvSpPr>
          <p:cNvPr id="12295" name="Rectangle 3"/>
          <p:cNvSpPr txBox="1">
            <a:spLocks noChangeArrowheads="1"/>
          </p:cNvSpPr>
          <p:nvPr/>
        </p:nvSpPr>
        <p:spPr bwMode="auto">
          <a:xfrm>
            <a:off x="3708400" y="1628775"/>
            <a:ext cx="1798638" cy="542925"/>
          </a:xfrm>
          <a:prstGeom prst="rect">
            <a:avLst/>
          </a:prstGeom>
          <a:solidFill>
            <a:srgbClr val="FFFFFF"/>
          </a:solidFill>
          <a:ln w="25400" cmpd="sng">
            <a:solidFill>
              <a:schemeClr val="accent2"/>
            </a:solidFill>
            <a:miter lim="800000"/>
            <a:headEnd/>
            <a:tailEnd/>
          </a:ln>
          <a:effectLst>
            <a:outerShdw dist="63500" dir="2700000" algn="ctr" rotWithShape="0">
              <a:srgbClr val="000000">
                <a:alpha val="37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2200" b="1">
                <a:solidFill>
                  <a:schemeClr val="accent2"/>
                </a:solidFill>
              </a:rPr>
              <a:t>信息平台</a:t>
            </a:r>
          </a:p>
        </p:txBody>
      </p:sp>
      <p:grpSp>
        <p:nvGrpSpPr>
          <p:cNvPr id="21511" name="组合 9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21516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直接连接符 12"/>
            <p:cNvCxnSpPr>
              <a:endCxn id="21517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500063" y="928688"/>
            <a:ext cx="8229600" cy="744537"/>
          </a:xfrm>
          <a:prstGeom prst="rect">
            <a:avLst/>
          </a:prstGeom>
          <a:ex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>
                <a:latin typeface="黑体" pitchFamily="49" charset="-122"/>
                <a:ea typeface="黑体" pitchFamily="49" charset="-122"/>
                <a:cs typeface="+mj-cs"/>
              </a:rPr>
              <a:t>功能概述</a:t>
            </a:r>
            <a:endParaRPr lang="zh-CN" altLang="en-US" sz="3200" b="1" dirty="0"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500313"/>
            <a:ext cx="62388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图示 15"/>
          <p:cNvGraphicFramePr/>
          <p:nvPr/>
        </p:nvGraphicFramePr>
        <p:xfrm>
          <a:off x="4929190" y="3214686"/>
          <a:ext cx="2571768" cy="106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同侧圆角矩形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25"/>
            <a:ext cx="85407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900113" y="2428875"/>
            <a:ext cx="7413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zh-CN" altLang="en-US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数据维护模块主要包括了3个基础数据库的维护，由管理员进行操作。另外，待审核数据也在此模块可见，审核上传数据时，若数据符合要求通过审核，则数据会直接录入对应的数据库并发布在信息平台。</a:t>
            </a:r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1633538" y="1614488"/>
            <a:ext cx="1800225" cy="360362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</a:rPr>
              <a:t>账户管理</a:t>
            </a:r>
          </a:p>
        </p:txBody>
      </p:sp>
      <p:sp>
        <p:nvSpPr>
          <p:cNvPr id="13318" name="Rectangle 3"/>
          <p:cNvSpPr txBox="1">
            <a:spLocks noChangeArrowheads="1"/>
          </p:cNvSpPr>
          <p:nvPr/>
        </p:nvSpPr>
        <p:spPr bwMode="auto">
          <a:xfrm>
            <a:off x="5651500" y="1524000"/>
            <a:ext cx="1800225" cy="541338"/>
          </a:xfrm>
          <a:prstGeom prst="rect">
            <a:avLst/>
          </a:prstGeom>
          <a:solidFill>
            <a:srgbClr val="FFFFFF"/>
          </a:solidFill>
          <a:ln w="25400" cmpd="sng">
            <a:solidFill>
              <a:schemeClr val="accent2"/>
            </a:solidFill>
            <a:miter lim="800000"/>
            <a:headEnd/>
            <a:tailEnd/>
          </a:ln>
          <a:effectLst>
            <a:outerShdw dist="63500" dir="2700000" algn="ctr" rotWithShape="0">
              <a:srgbClr val="000000">
                <a:alpha val="37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2200" b="1">
                <a:solidFill>
                  <a:schemeClr val="accent2"/>
                </a:solidFill>
              </a:rPr>
              <a:t>数据维护</a:t>
            </a:r>
          </a:p>
        </p:txBody>
      </p:sp>
      <p:sp>
        <p:nvSpPr>
          <p:cNvPr id="13319" name="Rectangle 3"/>
          <p:cNvSpPr txBox="1">
            <a:spLocks noChangeArrowheads="1"/>
          </p:cNvSpPr>
          <p:nvPr/>
        </p:nvSpPr>
        <p:spPr bwMode="auto">
          <a:xfrm>
            <a:off x="3636963" y="1614488"/>
            <a:ext cx="1798637" cy="360362"/>
          </a:xfrm>
          <a:prstGeom prst="rect">
            <a:avLst/>
          </a:prstGeom>
          <a:solidFill>
            <a:schemeClr val="accent2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5999"/>
              </a:srgbClr>
            </a:outerShdw>
          </a:effectLst>
        </p:spPr>
        <p:txBody>
          <a:bodyPr lIns="54000" tIns="54000" rIns="54000" bIns="324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zh-CN" altLang="en-US">
                <a:solidFill>
                  <a:schemeClr val="bg1"/>
                </a:solidFill>
                <a:latin typeface="宋体" pitchFamily="2" charset="-122"/>
              </a:rPr>
              <a:t>信息平台</a:t>
            </a:r>
          </a:p>
        </p:txBody>
      </p:sp>
      <p:pic>
        <p:nvPicPr>
          <p:cNvPr id="22536" name="Picture 8" descr="应用中心截屏_2013-08-20T07-24-08.212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357563"/>
            <a:ext cx="7475537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组合 8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22539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直接连接符 11"/>
            <p:cNvCxnSpPr>
              <a:endCxn id="22540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8572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200" b="1" smtClean="0">
                <a:latin typeface="黑体" pitchFamily="49" charset="-122"/>
                <a:ea typeface="黑体" pitchFamily="49" charset="-122"/>
              </a:rPr>
              <a:t>运行环境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755650" y="2060575"/>
            <a:ext cx="1944688" cy="4176713"/>
            <a:chOff x="0" y="0"/>
            <a:chExt cx="3062" cy="6576"/>
          </a:xfrm>
        </p:grpSpPr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 rot="16200000">
              <a:off x="-1758" y="1758"/>
              <a:ext cx="6576" cy="3059"/>
            </a:xfrm>
            <a:custGeom>
              <a:avLst/>
              <a:gdLst>
                <a:gd name="T0" fmla="*/ 1752 w 21600"/>
                <a:gd name="T1" fmla="*/ 217 h 21600"/>
                <a:gd name="T2" fmla="*/ 1001 w 21600"/>
                <a:gd name="T3" fmla="*/ 434 h 21600"/>
                <a:gd name="T4" fmla="*/ 250 w 21600"/>
                <a:gd name="T5" fmla="*/ 217 h 21600"/>
                <a:gd name="T6" fmla="*/ 10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4 h 21600"/>
                <a:gd name="T14" fmla="*/ 17100 w 21600"/>
                <a:gd name="T15" fmla="*/ 171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 cmpd="sng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13500000" sx="75000" sy="75000" algn="tl" rotWithShape="0">
                <a:schemeClr val="accent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Times New Roman" pitchFamily="18" charset="0"/>
                  <a:ea typeface="+mn-ea"/>
                  <a:sym typeface="Times New Roman" pitchFamily="18" charset="0"/>
                </a:rPr>
                <a:t>客户端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+mn-ea"/>
                <a:sym typeface="Times New Roman" pitchFamily="18" charset="0"/>
              </a:endParaRPr>
            </a:p>
          </p:txBody>
        </p:sp>
        <p:sp>
          <p:nvSpPr>
            <p:cNvPr id="23591" name="Text Box 5"/>
            <p:cNvSpPr txBox="1">
              <a:spLocks noChangeArrowheads="1"/>
            </p:cNvSpPr>
            <p:nvPr/>
          </p:nvSpPr>
          <p:spPr bwMode="auto">
            <a:xfrm>
              <a:off x="114" y="2268"/>
              <a:ext cx="2949" cy="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SzPct val="100000"/>
                <a:buFont typeface="Wingdings" pitchFamily="2" charset="2"/>
                <a:buChar char="n"/>
              </a:pPr>
              <a:r>
                <a:rPr lang="zh-CN" altLang="en-US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操作系统：Windows 7及以上</a:t>
              </a:r>
            </a:p>
            <a:p>
              <a:pPr eaLnBrk="1" hangingPunct="1">
                <a:lnSpc>
                  <a:spcPct val="120000"/>
                </a:lnSpc>
                <a:buSzPct val="100000"/>
                <a:buFont typeface="Wingdings" pitchFamily="2" charset="2"/>
                <a:buChar char="n"/>
              </a:pPr>
              <a:r>
                <a:rPr lang="zh-CN" altLang="en-US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浏览器：IE8以上，其他常见浏览器如FireFox</a:t>
              </a:r>
            </a:p>
          </p:txBody>
        </p:sp>
      </p:grpSp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2843213" y="2060575"/>
            <a:ext cx="1943100" cy="4175125"/>
            <a:chOff x="0" y="0"/>
            <a:chExt cx="3060" cy="6574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 rot="16200000">
              <a:off x="-1757" y="1757"/>
              <a:ext cx="6574" cy="3060"/>
            </a:xfrm>
            <a:custGeom>
              <a:avLst/>
              <a:gdLst>
                <a:gd name="T0" fmla="*/ 1751 w 21600"/>
                <a:gd name="T1" fmla="*/ 217 h 21600"/>
                <a:gd name="T2" fmla="*/ 1001 w 21600"/>
                <a:gd name="T3" fmla="*/ 434 h 21600"/>
                <a:gd name="T4" fmla="*/ 250 w 21600"/>
                <a:gd name="T5" fmla="*/ 217 h 21600"/>
                <a:gd name="T6" fmla="*/ 10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02 h 21600"/>
                <a:gd name="T14" fmla="*/ 17099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 cmpd="sng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13500000" sx="75000" sy="75000" algn="tl" rotWithShape="0">
                <a:schemeClr val="accent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Times New Roman" pitchFamily="18" charset="0"/>
                  <a:ea typeface="+mn-ea"/>
                  <a:sym typeface="Times New Roman" pitchFamily="18" charset="0"/>
                </a:rPr>
                <a:t>应用服务器端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>
                <a:solidFill>
                  <a:schemeClr val="bg1"/>
                </a:solidFill>
                <a:latin typeface="Times New Roman" pitchFamily="18" charset="0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solidFill>
                  <a:schemeClr val="bg1"/>
                </a:solidFill>
                <a:latin typeface="Times New Roman" pitchFamily="18" charset="0"/>
                <a:ea typeface="+mn-ea"/>
                <a:sym typeface="Times New Roman" pitchFamily="18" charset="0"/>
              </a:endParaRPr>
            </a:p>
          </p:txBody>
        </p:sp>
        <p:sp>
          <p:nvSpPr>
            <p:cNvPr id="23589" name="Text Box 8"/>
            <p:cNvSpPr txBox="1">
              <a:spLocks noChangeArrowheads="1"/>
            </p:cNvSpPr>
            <p:nvPr/>
          </p:nvSpPr>
          <p:spPr bwMode="auto">
            <a:xfrm>
              <a:off x="113" y="2268"/>
              <a:ext cx="2836" cy="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SzPct val="100000"/>
                <a:buFont typeface="Wingdings" pitchFamily="2" charset="2"/>
                <a:buChar char="n"/>
              </a:pPr>
              <a:r>
                <a:rPr lang="zh-CN" altLang="en-US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操作系统：Windows Server 2008</a:t>
              </a:r>
            </a:p>
            <a:p>
              <a:pPr eaLnBrk="1" hangingPunct="1">
                <a:lnSpc>
                  <a:spcPct val="120000"/>
                </a:lnSpc>
                <a:buSzPct val="100000"/>
                <a:buFont typeface="Wingdings" pitchFamily="2" charset="2"/>
                <a:buChar char="n"/>
              </a:pPr>
              <a:r>
                <a:rPr lang="zh-CN" altLang="en-US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应用服务器： tomcat 7.0、JDK 1.7</a:t>
              </a:r>
            </a:p>
          </p:txBody>
        </p:sp>
      </p:grp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4932363" y="1989138"/>
            <a:ext cx="2282825" cy="4440237"/>
            <a:chOff x="0" y="0"/>
            <a:chExt cx="3062" cy="6574"/>
          </a:xfrm>
        </p:grpSpPr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 rot="16200000">
              <a:off x="-1756" y="1756"/>
              <a:ext cx="6574" cy="3062"/>
            </a:xfrm>
            <a:custGeom>
              <a:avLst/>
              <a:gdLst>
                <a:gd name="T0" fmla="*/ 1751 w 21600"/>
                <a:gd name="T1" fmla="*/ 217 h 21600"/>
                <a:gd name="T2" fmla="*/ 1001 w 21600"/>
                <a:gd name="T3" fmla="*/ 434 h 21600"/>
                <a:gd name="T4" fmla="*/ 250 w 21600"/>
                <a:gd name="T5" fmla="*/ 217 h 21600"/>
                <a:gd name="T6" fmla="*/ 100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02 h 21600"/>
                <a:gd name="T14" fmla="*/ 17099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5400" cmpd="sng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13500000" sx="75000" sy="75000" algn="tl" rotWithShape="0">
                <a:schemeClr val="accent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sym typeface="Times New Roman" pitchFamily="18" charset="0"/>
                </a:rPr>
                <a:t>数据库服务器端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sym typeface="Times New Roman" pitchFamily="18" charset="0"/>
                </a:rPr>
                <a:t>配置软件环境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ea typeface="+mn-ea"/>
                <a:sym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ea typeface="+mn-ea"/>
                <a:sym typeface="Times New Roman" pitchFamily="18" charset="0"/>
              </a:endParaRPr>
            </a:p>
          </p:txBody>
        </p:sp>
        <p:sp>
          <p:nvSpPr>
            <p:cNvPr id="23586" name="Text Box 11"/>
            <p:cNvSpPr txBox="1">
              <a:spLocks noChangeArrowheads="1"/>
            </p:cNvSpPr>
            <p:nvPr/>
          </p:nvSpPr>
          <p:spPr bwMode="auto">
            <a:xfrm>
              <a:off x="114" y="2382"/>
              <a:ext cx="2948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SzPct val="100000"/>
                <a:buFont typeface="Wingdings" pitchFamily="2" charset="2"/>
                <a:buChar char="n"/>
              </a:pPr>
              <a:r>
                <a:rPr lang="zh-CN" altLang="en-US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数据库：MYSQL 5.5.29</a:t>
              </a:r>
            </a:p>
          </p:txBody>
        </p:sp>
        <p:sp>
          <p:nvSpPr>
            <p:cNvPr id="23587" name="Text Box 12"/>
            <p:cNvSpPr txBox="1">
              <a:spLocks noChangeArrowheads="1"/>
            </p:cNvSpPr>
            <p:nvPr/>
          </p:nvSpPr>
          <p:spPr bwMode="auto">
            <a:xfrm>
              <a:off x="114" y="4196"/>
              <a:ext cx="2835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SzPct val="100000"/>
                <a:buFont typeface="Wingdings" pitchFamily="2" charset="2"/>
                <a:buChar char="n"/>
              </a:pPr>
              <a:r>
                <a:rPr lang="zh-CN" altLang="en-US" sz="1600">
                  <a:solidFill>
                    <a:schemeClr val="bg1"/>
                  </a:solidFill>
                  <a:latin typeface="Times New Roman" pitchFamily="18" charset="0"/>
                </a:rPr>
                <a:t> Java Runtime Environment</a:t>
              </a:r>
            </a:p>
            <a:p>
              <a:pPr eaLnBrk="1" hangingPunct="1">
                <a:buSzPct val="100000"/>
                <a:buFont typeface="Wingdings" pitchFamily="2" charset="2"/>
                <a:buChar char="n"/>
              </a:pPr>
              <a:r>
                <a:rPr lang="zh-CN" altLang="en-US" sz="1600">
                  <a:solidFill>
                    <a:schemeClr val="bg1"/>
                  </a:solidFill>
                  <a:latin typeface="Times New Roman" pitchFamily="18" charset="0"/>
                </a:rPr>
                <a:t> Win32com.dll</a:t>
              </a:r>
            </a:p>
          </p:txBody>
        </p:sp>
      </p:grpSp>
      <p:grpSp>
        <p:nvGrpSpPr>
          <p:cNvPr id="23559" name="Group 13"/>
          <p:cNvGrpSpPr>
            <a:grpSpLocks/>
          </p:cNvGrpSpPr>
          <p:nvPr/>
        </p:nvGrpSpPr>
        <p:grpSpPr bwMode="auto">
          <a:xfrm>
            <a:off x="6229350" y="908050"/>
            <a:ext cx="2446338" cy="2305050"/>
            <a:chOff x="0" y="0"/>
            <a:chExt cx="8950" cy="7650"/>
          </a:xfrm>
        </p:grpSpPr>
        <p:cxnSp>
          <p:nvCxnSpPr>
            <p:cNvPr id="23565" name="直接连接符 18"/>
            <p:cNvCxnSpPr>
              <a:cxnSpLocks noChangeShapeType="1"/>
            </p:cNvCxnSpPr>
            <p:nvPr/>
          </p:nvCxnSpPr>
          <p:spPr bwMode="auto">
            <a:xfrm flipH="1">
              <a:off x="7212" y="4580"/>
              <a:ext cx="225" cy="957"/>
            </a:xfrm>
            <a:prstGeom prst="line">
              <a:avLst/>
            </a:prstGeom>
            <a:noFill/>
            <a:ln w="38100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6" name="直接连接符 21"/>
            <p:cNvCxnSpPr>
              <a:cxnSpLocks noChangeShapeType="1"/>
            </p:cNvCxnSpPr>
            <p:nvPr/>
          </p:nvCxnSpPr>
          <p:spPr bwMode="auto">
            <a:xfrm flipH="1">
              <a:off x="4060" y="4597"/>
              <a:ext cx="3002" cy="955"/>
            </a:xfrm>
            <a:prstGeom prst="line">
              <a:avLst/>
            </a:prstGeom>
            <a:noFill/>
            <a:ln w="38100">
              <a:solidFill>
                <a:srgbClr val="46AAC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3567" name="Picture 2" descr="D:\Pennie's documents\Images for TechEd06\Shapes_and_Graphics\Arrows\3 blue Arrows in funnel gradient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10244" flipV="1">
              <a:off x="5603" y="2346"/>
              <a:ext cx="1928" cy="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22" descr="explorer.exe_I0104_040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" y="2565"/>
              <a:ext cx="2590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9" name="Group 18"/>
            <p:cNvGrpSpPr>
              <a:grpSpLocks/>
            </p:cNvGrpSpPr>
            <p:nvPr/>
          </p:nvGrpSpPr>
          <p:grpSpPr bwMode="auto">
            <a:xfrm>
              <a:off x="2120" y="4672"/>
              <a:ext cx="1940" cy="2228"/>
              <a:chOff x="0" y="0"/>
              <a:chExt cx="1381503" cy="1513186"/>
            </a:xfrm>
          </p:grpSpPr>
          <p:pic>
            <p:nvPicPr>
              <p:cNvPr id="23583" name="Picture 7" descr="C:\Documents and Settings\Pennie\My Documents\ACERDATA (D)\Pennie's documents\MS Image\Shapes and Graphics\_WINDOWS SERVER ICONS\Hardware\Laptop notebook pc mobility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81503" cy="1196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4" name="TextBox 43"/>
              <p:cNvSpPr txBox="1">
                <a:spLocks noChangeArrowheads="1"/>
              </p:cNvSpPr>
              <p:nvPr/>
            </p:nvSpPr>
            <p:spPr bwMode="auto">
              <a:xfrm>
                <a:off x="22037" y="1174632"/>
                <a:ext cx="12907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3570" name="Group 21"/>
            <p:cNvGrpSpPr>
              <a:grpSpLocks/>
            </p:cNvGrpSpPr>
            <p:nvPr/>
          </p:nvGrpSpPr>
          <p:grpSpPr bwMode="auto">
            <a:xfrm>
              <a:off x="0" y="0"/>
              <a:ext cx="6275" cy="4025"/>
              <a:chOff x="0" y="0"/>
              <a:chExt cx="3984436" cy="2555985"/>
            </a:xfrm>
          </p:grpSpPr>
          <p:grpSp>
            <p:nvGrpSpPr>
              <p:cNvPr id="23574" name="Group 22"/>
              <p:cNvGrpSpPr>
                <a:grpSpLocks/>
              </p:cNvGrpSpPr>
              <p:nvPr/>
            </p:nvGrpSpPr>
            <p:grpSpPr bwMode="auto">
              <a:xfrm>
                <a:off x="0" y="0"/>
                <a:ext cx="3984436" cy="2555985"/>
                <a:chOff x="0" y="0"/>
                <a:chExt cx="3984436" cy="2555985"/>
              </a:xfrm>
            </p:grpSpPr>
            <p:sp>
              <p:nvSpPr>
                <p:cNvPr id="23576" name="同心圆 22"/>
                <p:cNvSpPr>
                  <a:spLocks/>
                </p:cNvSpPr>
                <p:nvPr/>
              </p:nvSpPr>
              <p:spPr bwMode="auto">
                <a:xfrm>
                  <a:off x="452416" y="465157"/>
                  <a:ext cx="2692272" cy="1728862"/>
                </a:xfrm>
                <a:custGeom>
                  <a:avLst/>
                  <a:gdLst>
                    <a:gd name="T0" fmla="*/ 0 w 2692272"/>
                    <a:gd name="T1" fmla="*/ 864431 h 1728862"/>
                    <a:gd name="T2" fmla="*/ 0 w 2692272"/>
                    <a:gd name="T3" fmla="*/ 864430 h 1728862"/>
                    <a:gd name="T4" fmla="*/ 1346136 w 2692272"/>
                    <a:gd name="T5" fmla="*/ 2 h 1728862"/>
                    <a:gd name="T6" fmla="*/ 1346138 w 2692272"/>
                    <a:gd name="T7" fmla="*/ 2 h 1728862"/>
                    <a:gd name="T8" fmla="*/ 2692272 w 2692272"/>
                    <a:gd name="T9" fmla="*/ 864433 h 1728862"/>
                    <a:gd name="T10" fmla="*/ 2692272 w 2692272"/>
                    <a:gd name="T11" fmla="*/ 864434 h 1728862"/>
                    <a:gd name="T12" fmla="*/ 2692272 w 2692272"/>
                    <a:gd name="T13" fmla="*/ 864435 h 1728862"/>
                    <a:gd name="T14" fmla="*/ 1346137 w 2692272"/>
                    <a:gd name="T15" fmla="*/ 1728866 h 1728862"/>
                    <a:gd name="T16" fmla="*/ 1346136 w 2692272"/>
                    <a:gd name="T17" fmla="*/ 1728865 h 1728862"/>
                    <a:gd name="T18" fmla="*/ 1 w 2692272"/>
                    <a:gd name="T19" fmla="*/ 864435 h 1728862"/>
                    <a:gd name="T20" fmla="*/ 1 w 2692272"/>
                    <a:gd name="T21" fmla="*/ 864433 h 1728862"/>
                    <a:gd name="T22" fmla="*/ 0 w 2692272"/>
                    <a:gd name="T23" fmla="*/ 864431 h 1728862"/>
                    <a:gd name="T24" fmla="*/ 42703 w 2692272"/>
                    <a:gd name="T25" fmla="*/ 864431 h 1728862"/>
                    <a:gd name="T26" fmla="*/ 42703 w 2692272"/>
                    <a:gd name="T27" fmla="*/ 864430 h 1728862"/>
                    <a:gd name="T28" fmla="*/ 42703 w 2692272"/>
                    <a:gd name="T29" fmla="*/ 864432 h 1728862"/>
                    <a:gd name="T30" fmla="*/ 1346135 w 2692272"/>
                    <a:gd name="T31" fmla="*/ 1686160 h 1728862"/>
                    <a:gd name="T32" fmla="*/ 2649566 w 2692272"/>
                    <a:gd name="T33" fmla="*/ 864433 h 1728862"/>
                    <a:gd name="T34" fmla="*/ 2649568 w 2692272"/>
                    <a:gd name="T35" fmla="*/ 864434 h 1728862"/>
                    <a:gd name="T36" fmla="*/ 1346135 w 2692272"/>
                    <a:gd name="T37" fmla="*/ 42706 h 1728862"/>
                    <a:gd name="T38" fmla="*/ 1346134 w 2692272"/>
                    <a:gd name="T39" fmla="*/ 42706 h 1728862"/>
                    <a:gd name="T40" fmla="*/ 42701 w 2692272"/>
                    <a:gd name="T41" fmla="*/ 864431 h 1728862"/>
                    <a:gd name="T42" fmla="*/ 42703 w 2692272"/>
                    <a:gd name="T43" fmla="*/ 864431 h 172886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394274 w 2692272"/>
                    <a:gd name="T67" fmla="*/ 253186 h 1728862"/>
                    <a:gd name="T68" fmla="*/ 2297998 w 2692272"/>
                    <a:gd name="T69" fmla="*/ 1475676 h 172886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692272" h="1728862">
                      <a:moveTo>
                        <a:pt x="0" y="864431"/>
                      </a:moveTo>
                      <a:lnTo>
                        <a:pt x="0" y="864430"/>
                      </a:lnTo>
                      <a:cubicBezTo>
                        <a:pt x="1" y="387019"/>
                        <a:pt x="602686" y="2"/>
                        <a:pt x="1346136" y="2"/>
                      </a:cubicBezTo>
                      <a:cubicBezTo>
                        <a:pt x="1346136" y="2"/>
                        <a:pt x="1346137" y="2"/>
                        <a:pt x="1346138" y="2"/>
                      </a:cubicBezTo>
                      <a:cubicBezTo>
                        <a:pt x="2089587" y="2"/>
                        <a:pt x="2692273" y="387021"/>
                        <a:pt x="2692273" y="864433"/>
                      </a:cubicBezTo>
                      <a:cubicBezTo>
                        <a:pt x="2692273" y="864433"/>
                        <a:pt x="2692272" y="864434"/>
                        <a:pt x="2692272" y="864434"/>
                      </a:cubicBezTo>
                      <a:lnTo>
                        <a:pt x="2692273" y="864435"/>
                      </a:lnTo>
                      <a:cubicBezTo>
                        <a:pt x="2692273" y="1341847"/>
                        <a:pt x="2089587" y="1728866"/>
                        <a:pt x="1346137" y="1728866"/>
                      </a:cubicBezTo>
                      <a:cubicBezTo>
                        <a:pt x="1346136" y="1728865"/>
                        <a:pt x="1346136" y="1728865"/>
                        <a:pt x="1346136" y="1728865"/>
                      </a:cubicBezTo>
                      <a:cubicBezTo>
                        <a:pt x="602686" y="1728865"/>
                        <a:pt x="1" y="1341846"/>
                        <a:pt x="1" y="864435"/>
                      </a:cubicBezTo>
                      <a:cubicBezTo>
                        <a:pt x="1" y="864434"/>
                        <a:pt x="1" y="864433"/>
                        <a:pt x="1" y="864433"/>
                      </a:cubicBezTo>
                      <a:lnTo>
                        <a:pt x="0" y="864431"/>
                      </a:lnTo>
                      <a:close/>
                      <a:moveTo>
                        <a:pt x="42703" y="864431"/>
                      </a:moveTo>
                      <a:lnTo>
                        <a:pt x="42703" y="864430"/>
                      </a:lnTo>
                      <a:cubicBezTo>
                        <a:pt x="42703" y="864431"/>
                        <a:pt x="42703" y="864432"/>
                        <a:pt x="42703" y="864432"/>
                      </a:cubicBezTo>
                      <a:cubicBezTo>
                        <a:pt x="42703" y="1318260"/>
                        <a:pt x="626269" y="1686160"/>
                        <a:pt x="1346135" y="1686160"/>
                      </a:cubicBezTo>
                      <a:cubicBezTo>
                        <a:pt x="2066000" y="1686160"/>
                        <a:pt x="2649567" y="1318261"/>
                        <a:pt x="2649567" y="864433"/>
                      </a:cubicBezTo>
                      <a:lnTo>
                        <a:pt x="2649568" y="864434"/>
                      </a:lnTo>
                      <a:cubicBezTo>
                        <a:pt x="2649568" y="410606"/>
                        <a:pt x="2066001" y="42706"/>
                        <a:pt x="1346135" y="42706"/>
                      </a:cubicBezTo>
                      <a:cubicBezTo>
                        <a:pt x="1346134" y="42706"/>
                        <a:pt x="1346134" y="42706"/>
                        <a:pt x="1346134" y="42706"/>
                      </a:cubicBezTo>
                      <a:cubicBezTo>
                        <a:pt x="626269" y="42706"/>
                        <a:pt x="42702" y="410604"/>
                        <a:pt x="42701" y="864431"/>
                      </a:cubicBezTo>
                      <a:lnTo>
                        <a:pt x="42703" y="864431"/>
                      </a:lnTo>
                      <a:close/>
                    </a:path>
                  </a:pathLst>
                </a:custGeom>
                <a:solidFill>
                  <a:srgbClr val="08A7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  <p:pic>
              <p:nvPicPr>
                <p:cNvPr id="23577" name="Picture 7" descr="C:\Users\davidg\Pictures\DVD_ART34\Artwork_Imagery\Icons - Illustrations\_WINDOWS SERVER ICONS\Hardware\Computer PC desktop machine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73979"/>
                  <a:ext cx="906009" cy="841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78" name="Picture 7" descr="C:\Users\davidg\Pictures\DVD_ART34\Artwork_Imagery\Icons - Illustrations\_WINDOWS SERVER ICONS\Hardware\Computer PC desktop machine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6058" y="1714982"/>
                  <a:ext cx="906009" cy="841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79" name="Picture 7" descr="C:\Users\davidg\Pictures\DVD_ART34\Artwork_Imagery\Icons - Illustrations\_WINDOWS SERVER ICONS\Hardware\Computer PC desktop machine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3351" y="0"/>
                  <a:ext cx="906009" cy="841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580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2686906" y="697644"/>
                  <a:ext cx="1297530" cy="1329543"/>
                  <a:chOff x="0" y="0"/>
                  <a:chExt cx="1657778" cy="1698679"/>
                </a:xfrm>
              </p:grpSpPr>
              <p:pic>
                <p:nvPicPr>
                  <p:cNvPr id="23581" name="Picture 4" descr="C:\Users\javiers\AppData\Local\Microsoft\Windows\Temporary Internet Files\Content.IE5\8MAPL1LI\MC900435242[1].pn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928043" cy="16986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582" name="Picture 45" descr="Firewall_noglobe.png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53878" y="428367"/>
                    <a:ext cx="1403900" cy="12099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3575" name="TextBox 44"/>
              <p:cNvSpPr txBox="1">
                <a:spLocks noChangeArrowheads="1"/>
              </p:cNvSpPr>
              <p:nvPr/>
            </p:nvSpPr>
            <p:spPr bwMode="auto">
              <a:xfrm>
                <a:off x="1160974" y="1125203"/>
                <a:ext cx="12907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3571" name="Group 31"/>
            <p:cNvGrpSpPr>
              <a:grpSpLocks/>
            </p:cNvGrpSpPr>
            <p:nvPr/>
          </p:nvGrpSpPr>
          <p:grpSpPr bwMode="auto">
            <a:xfrm>
              <a:off x="5490" y="5422"/>
              <a:ext cx="1940" cy="2228"/>
              <a:chOff x="0" y="0"/>
              <a:chExt cx="1381503" cy="1513186"/>
            </a:xfrm>
          </p:grpSpPr>
          <p:pic>
            <p:nvPicPr>
              <p:cNvPr id="23572" name="Picture 7" descr="C:\Documents and Settings\Pennie\My Documents\ACERDATA (D)\Pennie's documents\MS Image\Shapes and Graphics\_WINDOWS SERVER ICONS\Hardware\Laptop notebook pc mobility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81503" cy="1196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3" name="TextBox 53"/>
              <p:cNvSpPr txBox="1">
                <a:spLocks noChangeArrowheads="1"/>
              </p:cNvSpPr>
              <p:nvPr/>
            </p:nvSpPr>
            <p:spPr bwMode="auto">
              <a:xfrm>
                <a:off x="22037" y="1174632"/>
                <a:ext cx="12907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3560" name="组合 33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23562" name="图片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直接连接符 36"/>
            <p:cNvCxnSpPr>
              <a:endCxn id="23563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1" name="TextBox 38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组合 6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2458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直接连接符 13"/>
            <p:cNvCxnSpPr>
              <a:endCxn id="24583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标题 1"/>
          <p:cNvSpPr txBox="1">
            <a:spLocks/>
          </p:cNvSpPr>
          <p:nvPr/>
        </p:nvSpPr>
        <p:spPr>
          <a:xfrm>
            <a:off x="857250" y="3357563"/>
            <a:ext cx="7772400" cy="20145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007A37"/>
                </a:solidFill>
                <a:latin typeface="黑体" pitchFamily="49" charset="-122"/>
                <a:ea typeface="黑体" pitchFamily="49" charset="-122"/>
              </a:rPr>
              <a:t>中国特色资源植物化学素数据库</a:t>
            </a:r>
            <a:r>
              <a:rPr lang="en-US" altLang="zh-CN" sz="4000" b="1" dirty="0">
                <a:solidFill>
                  <a:srgbClr val="007A37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b="1" dirty="0">
                <a:solidFill>
                  <a:srgbClr val="007A37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2400" b="1" dirty="0" err="1">
                <a:solidFill>
                  <a:srgbClr val="007A37"/>
                </a:solidFill>
                <a:latin typeface="Arial Narrow" pitchFamily="34" charset="0"/>
                <a:ea typeface="+mj-ea"/>
              </a:rPr>
              <a:t>Phytochemical</a:t>
            </a:r>
            <a:r>
              <a:rPr lang="en-US" altLang="zh-CN" sz="2400" b="1" dirty="0">
                <a:solidFill>
                  <a:srgbClr val="007A37"/>
                </a:solidFill>
                <a:latin typeface="Arial Narrow" pitchFamily="34" charset="0"/>
                <a:ea typeface="+mj-ea"/>
              </a:rPr>
              <a:t> Database of Chinese Featured Resources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4100" b="1" dirty="0">
                <a:solidFill>
                  <a:srgbClr val="FF0000"/>
                </a:solidFill>
                <a:latin typeface="Arial Narrow" pitchFamily="34" charset="0"/>
                <a:ea typeface="+mn-ea"/>
              </a:rPr>
              <a:t>http://phytochem.zju.edu.cn </a:t>
            </a:r>
            <a:endParaRPr lang="zh-CN" altLang="en-US" sz="4100" b="1" dirty="0">
              <a:solidFill>
                <a:srgbClr val="007A37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1428750" y="1571625"/>
            <a:ext cx="6629400" cy="1514475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6600" b="1" i="1" dirty="0">
                <a:solidFill>
                  <a:srgbClr val="007A37"/>
                </a:solidFill>
                <a:latin typeface="黑体" pitchFamily="49" charset="-122"/>
                <a:ea typeface="黑体" pitchFamily="49" charset="-122"/>
              </a:rPr>
              <a:t>欢迎各位专家使用并一起完善中国特色资源植物化学素数据库！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ADMINI~1\appdata\roaming\360se6\USERDA~1\Temp\PHYTOC~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143000"/>
            <a:ext cx="38909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12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4105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直接连接符 15"/>
            <p:cNvCxnSpPr>
              <a:endCxn id="4106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785813" y="2214563"/>
            <a:ext cx="571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2400" b="1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植物化学素</a:t>
            </a:r>
            <a:endParaRPr lang="en-US" altLang="zh-CN" sz="2400" b="1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400" b="1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1643063" y="1357313"/>
            <a:ext cx="1428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非挥发性：</a:t>
            </a:r>
            <a:endParaRPr lang="en-US" altLang="zh-CN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苯丙素苷类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多糖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酚酸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黄酮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活性肽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聚醚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醌类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木质素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内酯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生物碱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萜类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香豆素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甾醇类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皂苷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其他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03" name="TextBox 16"/>
          <p:cNvSpPr txBox="1">
            <a:spLocks noChangeArrowheads="1"/>
          </p:cNvSpPr>
          <p:nvPr/>
        </p:nvSpPr>
        <p:spPr bwMode="auto">
          <a:xfrm>
            <a:off x="3500438" y="1357313"/>
            <a:ext cx="1428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挥发性：</a:t>
            </a:r>
            <a:endParaRPr lang="en-US" altLang="zh-CN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醇类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酚类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醚类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内酯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氰类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醛类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酸类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缩醛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缩酮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烃类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酮类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杂环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脂类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b="1">
                <a:latin typeface="黑体" pitchFamily="49" charset="-122"/>
                <a:ea typeface="黑体" pitchFamily="49" charset="-122"/>
              </a:rPr>
              <a:t>其他</a:t>
            </a:r>
            <a:endParaRPr lang="en-US" altLang="zh-CN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14875" y="4714875"/>
            <a:ext cx="4429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000FF"/>
                </a:solidFill>
                <a:latin typeface="Calibri" pitchFamily="34" charset="0"/>
              </a:rPr>
              <a:t>《</a:t>
            </a:r>
            <a:r>
              <a:rPr lang="zh-CN" altLang="en-US" sz="1400">
                <a:solidFill>
                  <a:srgbClr val="0000FF"/>
                </a:solidFill>
                <a:latin typeface="Calibri" pitchFamily="34" charset="0"/>
              </a:rPr>
              <a:t>天然产物化学（第二版）</a:t>
            </a:r>
            <a:r>
              <a:rPr lang="en-US" altLang="zh-CN" sz="1400">
                <a:solidFill>
                  <a:srgbClr val="0000FF"/>
                </a:solidFill>
                <a:latin typeface="Calibri" pitchFamily="34" charset="0"/>
              </a:rPr>
              <a:t>》</a:t>
            </a:r>
            <a:r>
              <a:rPr lang="zh-CN" altLang="en-US" sz="1400">
                <a:solidFill>
                  <a:srgbClr val="0000FF"/>
                </a:solidFill>
                <a:latin typeface="Calibri" pitchFamily="34" charset="0"/>
              </a:rPr>
              <a:t>，徐任生等，科学出版社，</a:t>
            </a:r>
            <a:r>
              <a:rPr lang="en-US" altLang="zh-CN" sz="1400">
                <a:solidFill>
                  <a:srgbClr val="0000FF"/>
                </a:solidFill>
                <a:latin typeface="Calibri" pitchFamily="34" charset="0"/>
              </a:rPr>
              <a:t>2006</a:t>
            </a:r>
            <a:r>
              <a:rPr lang="zh-CN" altLang="en-US" sz="1400">
                <a:solidFill>
                  <a:srgbClr val="0000FF"/>
                </a:solidFill>
                <a:latin typeface="Calibri" pitchFamily="34" charset="0"/>
              </a:rPr>
              <a:t>年</a:t>
            </a:r>
            <a:endParaRPr lang="en-US" altLang="zh-CN" sz="140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400">
                <a:solidFill>
                  <a:srgbClr val="0000FF"/>
                </a:solidFill>
                <a:latin typeface="Calibri" pitchFamily="34" charset="0"/>
              </a:rPr>
              <a:t>《</a:t>
            </a:r>
            <a:r>
              <a:rPr lang="zh-CN" altLang="en-US" sz="1400">
                <a:solidFill>
                  <a:srgbClr val="0000FF"/>
                </a:solidFill>
                <a:latin typeface="Calibri" pitchFamily="34" charset="0"/>
              </a:rPr>
              <a:t>合成使用香料手册</a:t>
            </a:r>
            <a:r>
              <a:rPr lang="en-US" altLang="zh-CN" sz="1400">
                <a:solidFill>
                  <a:srgbClr val="0000FF"/>
                </a:solidFill>
                <a:latin typeface="Calibri" pitchFamily="34" charset="0"/>
              </a:rPr>
              <a:t>》</a:t>
            </a:r>
            <a:r>
              <a:rPr lang="zh-CN" altLang="en-US" sz="1400">
                <a:solidFill>
                  <a:srgbClr val="0000FF"/>
                </a:solidFill>
                <a:latin typeface="Calibri" pitchFamily="34" charset="0"/>
              </a:rPr>
              <a:t>，济南市轻工研究所，轻工业出版社，</a:t>
            </a:r>
            <a:r>
              <a:rPr lang="en-US" altLang="zh-CN" sz="1400">
                <a:solidFill>
                  <a:srgbClr val="0000FF"/>
                </a:solidFill>
                <a:latin typeface="Calibri" pitchFamily="34" charset="0"/>
              </a:rPr>
              <a:t>1985</a:t>
            </a:r>
            <a:r>
              <a:rPr lang="zh-CN" altLang="en-US" sz="1400">
                <a:solidFill>
                  <a:srgbClr val="0000FF"/>
                </a:solidFill>
                <a:latin typeface="Calibri" pitchFamily="34" charset="0"/>
              </a:rPr>
              <a:t>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c:\users\ADMINI~1\appdata\roaming\360se6\USERDA~1\Temp\PHYTOC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r="6114"/>
          <a:stretch>
            <a:fillRect/>
          </a:stretch>
        </p:blipFill>
        <p:spPr bwMode="auto">
          <a:xfrm>
            <a:off x="127000" y="1341438"/>
            <a:ext cx="895985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组合 11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5129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直接连接符 14"/>
            <p:cNvCxnSpPr>
              <a:endCxn id="5130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圆角矩形 9"/>
          <p:cNvSpPr/>
          <p:nvPr/>
        </p:nvSpPr>
        <p:spPr>
          <a:xfrm rot="1555866">
            <a:off x="3914775" y="2916238"/>
            <a:ext cx="695325" cy="4222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What?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 rot="20480123">
            <a:off x="3476625" y="5392738"/>
            <a:ext cx="731838" cy="42068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Where?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 rot="20240665">
            <a:off x="5414963" y="2462213"/>
            <a:ext cx="628650" cy="420687"/>
          </a:xfrm>
          <a:prstGeom prst="round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How?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 rot="420101">
            <a:off x="5429250" y="5316538"/>
            <a:ext cx="723900" cy="42227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Fights?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901700" y="3128963"/>
            <a:ext cx="1511300" cy="1296987"/>
            <a:chOff x="0" y="0"/>
            <a:chExt cx="1296144" cy="1117366"/>
          </a:xfrm>
        </p:grpSpPr>
        <p:sp>
          <p:nvSpPr>
            <p:cNvPr id="7172" name="等腰三角形 4"/>
            <p:cNvSpPr>
              <a:spLocks noChangeArrowheads="1"/>
            </p:cNvSpPr>
            <p:nvPr/>
          </p:nvSpPr>
          <p:spPr bwMode="auto">
            <a:xfrm>
              <a:off x="0" y="0"/>
              <a:ext cx="1296144" cy="111736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dist="38100" dir="5400000" algn="ctr" rotWithShape="0">
                <a:srgbClr val="000000">
                  <a:alpha val="29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onstantia" pitchFamily="18" charset="0"/>
                <a:ea typeface="微软雅黑" pitchFamily="34" charset="-122"/>
              </a:endParaRPr>
            </a:p>
          </p:txBody>
        </p:sp>
        <p:sp>
          <p:nvSpPr>
            <p:cNvPr id="6168" name="等腰三角形 5"/>
            <p:cNvSpPr>
              <a:spLocks noChangeArrowheads="1"/>
            </p:cNvSpPr>
            <p:nvPr/>
          </p:nvSpPr>
          <p:spPr bwMode="auto">
            <a:xfrm>
              <a:off x="146897" y="162639"/>
              <a:ext cx="1002351" cy="86409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00000"/>
                </a:gs>
                <a:gs pos="86000">
                  <a:srgbClr val="C00000"/>
                </a:gs>
                <a:gs pos="100000">
                  <a:srgbClr val="FF0000"/>
                </a:gs>
              </a:gsLst>
              <a:lin ang="5400000" scaled="1"/>
            </a:gra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6600">
                <a:solidFill>
                  <a:srgbClr val="FFFFFF"/>
                </a:solidFill>
                <a:latin typeface="时尚中黑简体"/>
                <a:ea typeface="时尚中黑简体"/>
                <a:cs typeface="时尚中黑简体"/>
              </a:endParaRPr>
            </a:p>
          </p:txBody>
        </p:sp>
      </p:grp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1260475" y="3344863"/>
            <a:ext cx="830263" cy="1096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!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711200" y="4389438"/>
            <a:ext cx="196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</a:rPr>
              <a:t>共享平台还不多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 rot="-3600000">
            <a:off x="-125412" y="3451225"/>
            <a:ext cx="22145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</a:rPr>
              <a:t>相关资源共享薄弱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97275" y="2255838"/>
            <a:ext cx="5070475" cy="2266950"/>
            <a:chOff x="0" y="0"/>
            <a:chExt cx="7984" cy="3568"/>
          </a:xfrm>
        </p:grpSpPr>
        <p:sp>
          <p:nvSpPr>
            <p:cNvPr id="6160" name="Rectangle 3"/>
            <p:cNvSpPr>
              <a:spLocks noChangeArrowheads="1"/>
            </p:cNvSpPr>
            <p:nvPr/>
          </p:nvSpPr>
          <p:spPr bwMode="auto">
            <a:xfrm>
              <a:off x="443" y="803"/>
              <a:ext cx="6800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0" hangingPunct="0">
                <a:lnSpc>
                  <a:spcPct val="140000"/>
                </a:lnSpc>
                <a:spcBef>
                  <a:spcPct val="20000"/>
                </a:spcBef>
                <a:buClr>
                  <a:schemeClr val="accent1"/>
                </a:buClr>
                <a:buSzPct val="100000"/>
                <a:buFont typeface="Wingdings" pitchFamily="2" charset="2"/>
                <a:buNone/>
              </a:pPr>
              <a:r>
                <a:rPr lang="zh-CN" altLang="en-US" sz="2400" b="1">
                  <a:solidFill>
                    <a:schemeClr val="bg2"/>
                  </a:solidFill>
                  <a:latin typeface="黑体" pitchFamily="49" charset="-122"/>
                  <a:ea typeface="黑体" pitchFamily="49" charset="-122"/>
                </a:rPr>
                <a:t>    </a:t>
              </a:r>
              <a:r>
                <a:rPr lang="zh-CN" altLang="en-US" sz="2400" b="1">
                  <a:latin typeface="黑体" pitchFamily="49" charset="-122"/>
                  <a:ea typeface="黑体" pitchFamily="49" charset="-122"/>
                </a:rPr>
                <a:t>利用全新的科研理念、管理方法，建设科学数据共享是科研发展的必由之路。</a:t>
              </a:r>
            </a:p>
          </p:txBody>
        </p:sp>
        <p:grpSp>
          <p:nvGrpSpPr>
            <p:cNvPr id="6161" name="Group 11"/>
            <p:cNvGrpSpPr>
              <a:grpSpLocks/>
            </p:cNvGrpSpPr>
            <p:nvPr/>
          </p:nvGrpSpPr>
          <p:grpSpPr bwMode="auto">
            <a:xfrm>
              <a:off x="0" y="0"/>
              <a:ext cx="1125" cy="2588"/>
              <a:chOff x="0" y="0"/>
              <a:chExt cx="714380" cy="1643074"/>
            </a:xfrm>
          </p:grpSpPr>
          <p:sp>
            <p:nvSpPr>
              <p:cNvPr id="6165" name="矩形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26106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9600" b="1">
                    <a:solidFill>
                      <a:srgbClr val="D8D8D8"/>
                    </a:solidFill>
                    <a:latin typeface="Calibri" pitchFamily="34" charset="0"/>
                    <a:sym typeface="Arial" pitchFamily="34" charset="0"/>
                  </a:rPr>
                  <a:t>‘</a:t>
                </a: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166" name="矩形 41"/>
              <p:cNvSpPr>
                <a:spLocks noChangeArrowheads="1"/>
              </p:cNvSpPr>
              <p:nvPr/>
            </p:nvSpPr>
            <p:spPr bwMode="auto">
              <a:xfrm>
                <a:off x="188274" y="73414"/>
                <a:ext cx="526106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9600" b="1">
                    <a:solidFill>
                      <a:srgbClr val="00B0F0"/>
                    </a:solidFill>
                    <a:latin typeface="Calibri" pitchFamily="34" charset="0"/>
                    <a:sym typeface="Arial" pitchFamily="34" charset="0"/>
                  </a:rPr>
                  <a:t>‘</a:t>
                </a:r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6162" name="Group 14"/>
            <p:cNvGrpSpPr>
              <a:grpSpLocks/>
            </p:cNvGrpSpPr>
            <p:nvPr/>
          </p:nvGrpSpPr>
          <p:grpSpPr bwMode="auto">
            <a:xfrm rot="10800000">
              <a:off x="6860" y="948"/>
              <a:ext cx="1125" cy="2620"/>
              <a:chOff x="0" y="0"/>
              <a:chExt cx="714380" cy="1662684"/>
            </a:xfrm>
          </p:grpSpPr>
          <p:sp>
            <p:nvSpPr>
              <p:cNvPr id="6163" name="矩形 44"/>
              <p:cNvSpPr>
                <a:spLocks noChangeArrowheads="1"/>
              </p:cNvSpPr>
              <p:nvPr/>
            </p:nvSpPr>
            <p:spPr bwMode="auto">
              <a:xfrm>
                <a:off x="188274" y="0"/>
                <a:ext cx="526106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9600" b="1">
                    <a:solidFill>
                      <a:srgbClr val="00B0F0"/>
                    </a:solidFill>
                    <a:latin typeface="Calibri" pitchFamily="34" charset="0"/>
                    <a:sym typeface="Arial" pitchFamily="34" charset="0"/>
                  </a:rPr>
                  <a:t>‘</a:t>
                </a: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164" name="矩形 45"/>
              <p:cNvSpPr>
                <a:spLocks noChangeArrowheads="1"/>
              </p:cNvSpPr>
              <p:nvPr/>
            </p:nvSpPr>
            <p:spPr bwMode="auto">
              <a:xfrm>
                <a:off x="0" y="93024"/>
                <a:ext cx="526106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9600" b="1">
                    <a:solidFill>
                      <a:srgbClr val="D8D8D8"/>
                    </a:solidFill>
                    <a:latin typeface="Calibri" pitchFamily="34" charset="0"/>
                    <a:sym typeface="Arial" pitchFamily="34" charset="0"/>
                  </a:rPr>
                  <a:t>‘</a:t>
                </a:r>
                <a:endParaRPr lang="zh-CN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7188" name="AutoShape 23"/>
          <p:cNvSpPr>
            <a:spLocks/>
          </p:cNvSpPr>
          <p:nvPr/>
        </p:nvSpPr>
        <p:spPr bwMode="auto">
          <a:xfrm>
            <a:off x="2884488" y="3378200"/>
            <a:ext cx="976312" cy="485775"/>
          </a:xfrm>
          <a:custGeom>
            <a:avLst/>
            <a:gdLst>
              <a:gd name="T0" fmla="*/ 33096705 w 21600"/>
              <a:gd name="T1" fmla="*/ 0 h 21600"/>
              <a:gd name="T2" fmla="*/ 33096705 w 21600"/>
              <a:gd name="T3" fmla="*/ 2731225 h 21600"/>
              <a:gd name="T4" fmla="*/ 6895159 w 21600"/>
              <a:gd name="T5" fmla="*/ 2731225 h 21600"/>
              <a:gd name="T6" fmla="*/ 6895159 w 21600"/>
              <a:gd name="T7" fmla="*/ 8193652 h 21600"/>
              <a:gd name="T8" fmla="*/ 33096705 w 21600"/>
              <a:gd name="T9" fmla="*/ 8193652 h 21600"/>
              <a:gd name="T10" fmla="*/ 33096705 w 21600"/>
              <a:gd name="T11" fmla="*/ 10924876 h 21600"/>
              <a:gd name="T12" fmla="*/ 44128936 w 21600"/>
              <a:gd name="T13" fmla="*/ 5462449 h 21600"/>
              <a:gd name="T14" fmla="*/ 33096705 w 21600"/>
              <a:gd name="T15" fmla="*/ 0 h 21600"/>
              <a:gd name="T16" fmla="*/ 2758081 w 21600"/>
              <a:gd name="T17" fmla="*/ 2731225 h 21600"/>
              <a:gd name="T18" fmla="*/ 2758081 w 21600"/>
              <a:gd name="T19" fmla="*/ 8193652 h 21600"/>
              <a:gd name="T20" fmla="*/ 5516117 w 21600"/>
              <a:gd name="T21" fmla="*/ 8193652 h 21600"/>
              <a:gd name="T22" fmla="*/ 5516117 w 21600"/>
              <a:gd name="T23" fmla="*/ 2731225 h 21600"/>
              <a:gd name="T24" fmla="*/ 2758081 w 21600"/>
              <a:gd name="T25" fmla="*/ 2731225 h 21600"/>
              <a:gd name="T26" fmla="*/ 0 w 21600"/>
              <a:gd name="T27" fmla="*/ 2731225 h 21600"/>
              <a:gd name="T28" fmla="*/ 0 w 21600"/>
              <a:gd name="T29" fmla="*/ 8193652 h 21600"/>
              <a:gd name="T30" fmla="*/ 1379041 w 21600"/>
              <a:gd name="T31" fmla="*/ 8193652 h 21600"/>
              <a:gd name="T32" fmla="*/ 1379041 w 21600"/>
              <a:gd name="T33" fmla="*/ 2731225 h 21600"/>
              <a:gd name="T34" fmla="*/ 0 w 21600"/>
              <a:gd name="T35" fmla="*/ 2731225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3375 w 21600"/>
              <a:gd name="T55" fmla="*/ 5400 h 21600"/>
              <a:gd name="T56" fmla="*/ 18900 w 21600"/>
              <a:gd name="T57" fmla="*/ 16200 h 216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 rot="3660000">
            <a:off x="1170781" y="3452019"/>
            <a:ext cx="221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sz="2000" b="1">
                <a:solidFill>
                  <a:srgbClr val="FF0000"/>
                </a:solidFill>
                <a:latin typeface="Calibri" pitchFamily="34" charset="0"/>
              </a:rPr>
              <a:t>资源共享观念淡薄</a:t>
            </a:r>
          </a:p>
        </p:txBody>
      </p:sp>
      <p:grpSp>
        <p:nvGrpSpPr>
          <p:cNvPr id="6154" name="组合 21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6157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直接连接符 24"/>
            <p:cNvCxnSpPr>
              <a:endCxn id="6158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5" name="TextBox 26"/>
          <p:cNvSpPr txBox="1">
            <a:spLocks noChangeArrowheads="1"/>
          </p:cNvSpPr>
          <p:nvPr/>
        </p:nvSpPr>
        <p:spPr bwMode="auto">
          <a:xfrm>
            <a:off x="612775" y="1341438"/>
            <a:ext cx="6046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植物化学素数据库</a:t>
            </a:r>
          </a:p>
        </p:txBody>
      </p:sp>
      <p:sp>
        <p:nvSpPr>
          <p:cNvPr id="6156" name="TextBox 27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6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7177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直接连接符 13"/>
            <p:cNvCxnSpPr>
              <a:endCxn id="7178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1" name="TextBox 14"/>
          <p:cNvSpPr txBox="1">
            <a:spLocks noChangeArrowheads="1"/>
          </p:cNvSpPr>
          <p:nvPr/>
        </p:nvSpPr>
        <p:spPr bwMode="auto">
          <a:xfrm>
            <a:off x="612775" y="1341438"/>
            <a:ext cx="6046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植物化学素数据库</a:t>
            </a:r>
          </a:p>
        </p:txBody>
      </p:sp>
      <p:pic>
        <p:nvPicPr>
          <p:cNvPr id="7172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1785938"/>
            <a:ext cx="8929688" cy="3571875"/>
            <a:chOff x="-84936" y="-57247"/>
            <a:chExt cx="5178054" cy="1431181"/>
          </a:xfrm>
        </p:grpSpPr>
        <p:sp>
          <p:nvSpPr>
            <p:cNvPr id="7175" name="TextBox 25"/>
            <p:cNvSpPr>
              <a:spLocks noChangeArrowheads="1"/>
            </p:cNvSpPr>
            <p:nvPr/>
          </p:nvSpPr>
          <p:spPr bwMode="auto">
            <a:xfrm>
              <a:off x="127432" y="149971"/>
              <a:ext cx="4965686" cy="1223963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ct val="140000"/>
                </a:lnSpc>
                <a:buFont typeface="Wingdings" pitchFamily="2" charset="2"/>
                <a:buChar char="Ø"/>
              </a:pPr>
              <a:r>
                <a:rPr lang="zh-CN" altLang="en-US" b="1">
                  <a:latin typeface="黑体" pitchFamily="49" charset="-122"/>
                  <a:ea typeface="黑体" pitchFamily="49" charset="-122"/>
                  <a:sym typeface="微软雅黑" pitchFamily="34" charset="-122"/>
                </a:rPr>
                <a:t>通过设计和构建中国特色资源植物化学素数据库，使更多的科研工作者可以突破</a:t>
              </a:r>
              <a:endParaRPr lang="en-US" altLang="zh-CN" b="1">
                <a:latin typeface="黑体" pitchFamily="49" charset="-122"/>
                <a:ea typeface="黑体" pitchFamily="49" charset="-122"/>
                <a:sym typeface="微软雅黑" pitchFamily="34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b="1">
                  <a:latin typeface="黑体" pitchFamily="49" charset="-122"/>
                  <a:ea typeface="黑体" pitchFamily="49" charset="-122"/>
                  <a:sym typeface="微软雅黑" pitchFamily="34" charset="-122"/>
                </a:rPr>
                <a:t>时空的限制，在任何时候、任何地点互相交流，打破不同实验室之间的壁垒</a:t>
              </a:r>
              <a:endParaRPr lang="en-US" altLang="zh-CN" b="1">
                <a:latin typeface="黑体" pitchFamily="49" charset="-122"/>
                <a:ea typeface="黑体" pitchFamily="49" charset="-122"/>
                <a:sym typeface="微软雅黑" pitchFamily="34" charset="-122"/>
              </a:endParaRPr>
            </a:p>
            <a:p>
              <a:pPr>
                <a:lnSpc>
                  <a:spcPct val="140000"/>
                </a:lnSpc>
                <a:buFont typeface="Wingdings" pitchFamily="2" charset="2"/>
                <a:buChar char="Ø"/>
              </a:pPr>
              <a:endParaRPr lang="en-US" altLang="zh-CN" b="1">
                <a:latin typeface="黑体" pitchFamily="49" charset="-122"/>
                <a:ea typeface="黑体" pitchFamily="49" charset="-122"/>
                <a:sym typeface="微软雅黑" pitchFamily="34" charset="-122"/>
              </a:endParaRPr>
            </a:p>
            <a:p>
              <a:pPr>
                <a:lnSpc>
                  <a:spcPct val="140000"/>
                </a:lnSpc>
                <a:buFont typeface="Wingdings" pitchFamily="2" charset="2"/>
                <a:buChar char="Ø"/>
              </a:pPr>
              <a:r>
                <a:rPr lang="zh-CN" altLang="en-US" b="1">
                  <a:latin typeface="黑体" pitchFamily="49" charset="-122"/>
                  <a:ea typeface="黑体" pitchFamily="49" charset="-122"/>
                  <a:sym typeface="微软雅黑" pitchFamily="34" charset="-122"/>
                </a:rPr>
                <a:t>不但可以提高仪器设备的利用率和科研效率，避免重复建设，也可以相互渗透</a:t>
              </a:r>
              <a:endParaRPr lang="en-US" altLang="zh-CN" b="1">
                <a:latin typeface="黑体" pitchFamily="49" charset="-122"/>
                <a:ea typeface="黑体" pitchFamily="49" charset="-122"/>
                <a:sym typeface="微软雅黑" pitchFamily="34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b="1">
                  <a:latin typeface="黑体" pitchFamily="49" charset="-122"/>
                  <a:ea typeface="黑体" pitchFamily="49" charset="-122"/>
                  <a:sym typeface="微软雅黑" pitchFamily="34" charset="-122"/>
                </a:rPr>
                <a:t>和借鉴思维方式等无形资源，促进学术交流、专业研究团队得到最丰富完备的</a:t>
              </a:r>
              <a:endParaRPr lang="en-US" altLang="zh-CN" b="1">
                <a:latin typeface="黑体" pitchFamily="49" charset="-122"/>
                <a:ea typeface="黑体" pitchFamily="49" charset="-122"/>
                <a:sym typeface="微软雅黑" pitchFamily="34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b="1">
                  <a:latin typeface="黑体" pitchFamily="49" charset="-122"/>
                  <a:ea typeface="黑体" pitchFamily="49" charset="-122"/>
                  <a:sym typeface="微软雅黑" pitchFamily="34" charset="-122"/>
                </a:rPr>
                <a:t>相关资源。</a:t>
              </a:r>
            </a:p>
          </p:txBody>
        </p:sp>
        <p:sp>
          <p:nvSpPr>
            <p:cNvPr id="7176" name="椭圆 14"/>
            <p:cNvSpPr>
              <a:spLocks/>
            </p:cNvSpPr>
            <p:nvPr/>
          </p:nvSpPr>
          <p:spPr bwMode="auto">
            <a:xfrm>
              <a:off x="-84936" y="-57247"/>
              <a:ext cx="525600" cy="31486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D9D9D9">
                  <a:alpha val="56862"/>
                </a:srgbClr>
              </a:solidFill>
              <a:round/>
              <a:headEnd/>
              <a:tailEnd/>
            </a:ln>
          </p:spPr>
          <p:txBody>
            <a:bodyPr lIns="91436" tIns="45718" rIns="91436" bIns="45718"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7174" name="TextBox 15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14375" y="2214563"/>
            <a:ext cx="77152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b="1" dirty="0">
                <a:latin typeface="+mn-lt"/>
                <a:ea typeface="+mn-ea"/>
              </a:rPr>
              <a:t>USDA National Nutrient Database for Standard Reference</a:t>
            </a:r>
          </a:p>
          <a:p>
            <a:pPr marL="2762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CN" b="1" dirty="0">
                <a:latin typeface="+mn-lt"/>
                <a:ea typeface="+mn-ea"/>
              </a:rPr>
              <a:t>USDA Database for the </a:t>
            </a:r>
            <a:r>
              <a:rPr lang="en-US" altLang="zh-CN" b="1" dirty="0" err="1">
                <a:latin typeface="+mn-lt"/>
                <a:ea typeface="+mn-ea"/>
              </a:rPr>
              <a:t>Flavonoid</a:t>
            </a:r>
            <a:r>
              <a:rPr lang="en-US" altLang="zh-CN" b="1" dirty="0">
                <a:latin typeface="+mn-lt"/>
                <a:ea typeface="+mn-ea"/>
              </a:rPr>
              <a:t> Content of Selected Foods</a:t>
            </a:r>
          </a:p>
          <a:p>
            <a:pPr marL="2762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CN" b="1" dirty="0">
                <a:latin typeface="+mn-lt"/>
                <a:ea typeface="+mn-ea"/>
              </a:rPr>
              <a:t>USDA Database for the </a:t>
            </a:r>
            <a:r>
              <a:rPr lang="en-US" altLang="zh-CN" b="1" dirty="0" err="1">
                <a:latin typeface="+mn-lt"/>
                <a:ea typeface="+mn-ea"/>
              </a:rPr>
              <a:t>Isoflavone</a:t>
            </a:r>
            <a:r>
              <a:rPr lang="en-US" altLang="zh-CN" b="1" dirty="0">
                <a:latin typeface="+mn-lt"/>
                <a:ea typeface="+mn-ea"/>
              </a:rPr>
              <a:t> Content of Selected Foods</a:t>
            </a:r>
          </a:p>
          <a:p>
            <a:pPr marL="2762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CN" b="1" dirty="0">
                <a:latin typeface="+mn-lt"/>
                <a:ea typeface="+mn-ea"/>
              </a:rPr>
              <a:t>USDA Database for the </a:t>
            </a:r>
            <a:r>
              <a:rPr lang="en-US" altLang="zh-CN" b="1" dirty="0" err="1">
                <a:latin typeface="+mn-lt"/>
                <a:ea typeface="+mn-ea"/>
              </a:rPr>
              <a:t>Proanthocyanidin</a:t>
            </a:r>
            <a:r>
              <a:rPr lang="en-US" altLang="zh-CN" b="1" dirty="0">
                <a:latin typeface="+mn-lt"/>
                <a:ea typeface="+mn-ea"/>
              </a:rPr>
              <a:t> Content of Selected Foods</a:t>
            </a:r>
          </a:p>
          <a:p>
            <a:pPr marL="2762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zh-CN" altLang="en-US" b="1" dirty="0">
                <a:solidFill>
                  <a:srgbClr val="FF0000"/>
                </a:solidFill>
                <a:latin typeface="+mn-lt"/>
                <a:ea typeface="+mn-ea"/>
              </a:rPr>
              <a:t>算不上真正的数据库，只是以表格的形式罗列了一些食品中黄酮、异黄酮和原花色素的含量。</a:t>
            </a:r>
            <a:endParaRPr lang="en-US" altLang="zh-CN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b="1" dirty="0">
                <a:latin typeface="+mn-lt"/>
                <a:ea typeface="+mn-ea"/>
              </a:rPr>
              <a:t>Dr. Duke's Phytochemical and </a:t>
            </a:r>
            <a:r>
              <a:rPr lang="en-US" altLang="zh-CN" b="1" dirty="0" err="1">
                <a:latin typeface="+mn-lt"/>
                <a:ea typeface="+mn-ea"/>
              </a:rPr>
              <a:t>Ethnobotanical</a:t>
            </a:r>
            <a:r>
              <a:rPr lang="en-US" altLang="zh-CN" b="1" dirty="0">
                <a:latin typeface="+mn-lt"/>
                <a:ea typeface="+mn-ea"/>
              </a:rPr>
              <a:t> Databases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8196" name="Picture 4" descr="c:\users\ADMINI~1\appdata\roaming\360se6\USERDA~1\Temp\COMPUT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357688"/>
            <a:ext cx="16049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组合 15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8200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直接连接符 18"/>
            <p:cNvCxnSpPr>
              <a:endCxn id="8201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8" name="TextBox 19"/>
          <p:cNvSpPr txBox="1">
            <a:spLocks noChangeArrowheads="1"/>
          </p:cNvSpPr>
          <p:nvPr/>
        </p:nvSpPr>
        <p:spPr bwMode="auto">
          <a:xfrm>
            <a:off x="614363" y="1370013"/>
            <a:ext cx="6048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世界上的植物化学素数据库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15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9223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直接连接符 18"/>
            <p:cNvCxnSpPr>
              <a:endCxn id="9224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0" name="TextBox 19"/>
          <p:cNvSpPr txBox="1">
            <a:spLocks noChangeArrowheads="1"/>
          </p:cNvSpPr>
          <p:nvPr/>
        </p:nvSpPr>
        <p:spPr bwMode="auto">
          <a:xfrm>
            <a:off x="614363" y="1370013"/>
            <a:ext cx="6048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中国特色资源植物化学素数据库</a:t>
            </a: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857375"/>
            <a:ext cx="8763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9144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1143000"/>
            <a:ext cx="8229600" cy="838200"/>
          </a:xfrm>
        </p:spPr>
        <p:txBody>
          <a:bodyPr/>
          <a:lstStyle/>
          <a:p>
            <a:pPr eaLnBrk="1" hangingPunct="1"/>
            <a:r>
              <a:rPr lang="zh-CN" altLang="en-US" sz="3200" smtClean="0">
                <a:latin typeface="黑体" pitchFamily="49" charset="-122"/>
                <a:ea typeface="黑体" pitchFamily="49" charset="-122"/>
              </a:rPr>
              <a:t>客户对象</a:t>
            </a:r>
          </a:p>
        </p:txBody>
      </p:sp>
      <p:cxnSp>
        <p:nvCxnSpPr>
          <p:cNvPr id="10244" name="直接连接符 9"/>
          <p:cNvCxnSpPr>
            <a:cxnSpLocks noChangeShapeType="1"/>
          </p:cNvCxnSpPr>
          <p:nvPr/>
        </p:nvCxnSpPr>
        <p:spPr bwMode="auto">
          <a:xfrm flipV="1">
            <a:off x="1571625" y="2997200"/>
            <a:ext cx="6515100" cy="34925"/>
          </a:xfrm>
          <a:prstGeom prst="line">
            <a:avLst/>
          </a:prstGeom>
          <a:noFill/>
          <a:ln w="9525">
            <a:solidFill>
              <a:srgbClr val="7F7F7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0" name="直接连接符 9"/>
          <p:cNvCxnSpPr>
            <a:cxnSpLocks noChangeShapeType="1"/>
          </p:cNvCxnSpPr>
          <p:nvPr/>
        </p:nvCxnSpPr>
        <p:spPr bwMode="auto">
          <a:xfrm flipV="1">
            <a:off x="2362200" y="4148138"/>
            <a:ext cx="5724525" cy="71437"/>
          </a:xfrm>
          <a:prstGeom prst="line">
            <a:avLst/>
          </a:prstGeom>
          <a:noFill/>
          <a:ln w="9525">
            <a:solidFill>
              <a:srgbClr val="7F7F7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直接连接符 9"/>
          <p:cNvCxnSpPr>
            <a:cxnSpLocks noChangeShapeType="1"/>
          </p:cNvCxnSpPr>
          <p:nvPr/>
        </p:nvCxnSpPr>
        <p:spPr bwMode="auto">
          <a:xfrm flipV="1">
            <a:off x="1571625" y="5291138"/>
            <a:ext cx="6515100" cy="71437"/>
          </a:xfrm>
          <a:prstGeom prst="line">
            <a:avLst/>
          </a:prstGeom>
          <a:noFill/>
          <a:ln w="9525">
            <a:solidFill>
              <a:srgbClr val="7F7F7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506538" y="2478088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管理员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2820988" y="2278063"/>
            <a:ext cx="48958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r>
              <a:rPr lang="zh-CN" altLang="en-US">
                <a:latin typeface="黑体" pitchFamily="49" charset="-122"/>
                <a:ea typeface="黑体" pitchFamily="49" charset="-122"/>
                <a:sym typeface="微软雅黑" pitchFamily="34" charset="-122"/>
              </a:rPr>
              <a:t>审核高级用户注册信息；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r>
              <a:rPr lang="zh-CN" altLang="en-US">
                <a:latin typeface="黑体" pitchFamily="49" charset="-122"/>
                <a:ea typeface="黑体" pitchFamily="49" charset="-122"/>
                <a:sym typeface="微软雅黑" pitchFamily="34" charset="-122"/>
              </a:rPr>
              <a:t>审核高级用户上传数据；</a:t>
            </a:r>
            <a:endParaRPr lang="en-US">
              <a:latin typeface="黑体" pitchFamily="49" charset="-122"/>
              <a:ea typeface="黑体" pitchFamily="49" charset="-122"/>
              <a:sym typeface="微软雅黑" pitchFamily="34" charset="-122"/>
            </a:endParaRP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2259013" y="370205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高级用户</a:t>
            </a: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989388" y="3429000"/>
            <a:ext cx="3311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r>
              <a:rPr lang="zh-CN" altLang="en-US">
                <a:latin typeface="黑体" pitchFamily="49" charset="-122"/>
                <a:ea typeface="黑体" pitchFamily="49" charset="-122"/>
                <a:sym typeface="微软雅黑" pitchFamily="34" charset="-122"/>
              </a:rPr>
              <a:t>进行数据上传、查询及下载；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r>
              <a:rPr lang="zh-CN" altLang="en-US">
                <a:latin typeface="黑体" pitchFamily="49" charset="-122"/>
                <a:ea typeface="黑体" pitchFamily="49" charset="-122"/>
                <a:sym typeface="微软雅黑" pitchFamily="34" charset="-122"/>
              </a:rPr>
              <a:t>数据进度实时查询；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1468438" y="4786313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普通用户</a:t>
            </a: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3124200" y="4802188"/>
            <a:ext cx="18272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zh-CN" altLang="en-US">
                <a:latin typeface="黑体" pitchFamily="49" charset="-122"/>
                <a:ea typeface="黑体" pitchFamily="49" charset="-122"/>
                <a:sym typeface="微软雅黑" pitchFamily="34" charset="-122"/>
              </a:rPr>
              <a:t>数据查询。</a:t>
            </a:r>
          </a:p>
        </p:txBody>
      </p:sp>
      <p:grpSp>
        <p:nvGrpSpPr>
          <p:cNvPr id="10253" name="Group 12"/>
          <p:cNvGrpSpPr>
            <a:grpSpLocks noChangeAspect="1"/>
          </p:cNvGrpSpPr>
          <p:nvPr/>
        </p:nvGrpSpPr>
        <p:grpSpPr bwMode="auto">
          <a:xfrm>
            <a:off x="642938" y="2198688"/>
            <a:ext cx="728662" cy="841375"/>
            <a:chOff x="0" y="0"/>
            <a:chExt cx="1788864" cy="2063884"/>
          </a:xfrm>
        </p:grpSpPr>
        <p:grpSp>
          <p:nvGrpSpPr>
            <p:cNvPr id="10261" name="Group 13"/>
            <p:cNvGrpSpPr>
              <a:grpSpLocks noChangeAspect="1"/>
            </p:cNvGrpSpPr>
            <p:nvPr/>
          </p:nvGrpSpPr>
          <p:grpSpPr bwMode="auto">
            <a:xfrm>
              <a:off x="61266" y="0"/>
              <a:ext cx="1727598" cy="1850212"/>
              <a:chOff x="0" y="0"/>
              <a:chExt cx="1296036" cy="1387659"/>
            </a:xfrm>
          </p:grpSpPr>
          <p:pic>
            <p:nvPicPr>
              <p:cNvPr id="10263" name="Spread sheet" descr="\\SERVER3\InternalBin\Resource DVD\DVD_ART36\Artwork_Imagery\Icons - Illustrations\_ SUPER VISTA STYLE\spreadsheet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284"/>
                <a:ext cx="1095375" cy="1095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4" name="Picture 2" descr="C:\Users\davidg\Pictures\DVD_ART34\Artwork_Imagery\Icons - Illustrations\_WINDOWS SERVER ICONS\Security\Keys Key secure lock security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079" y="0"/>
                <a:ext cx="800957" cy="881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62" name="Picture 1" descr="C:\Work\Presentations\Max\images\Padlock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4684"/>
              <a:ext cx="1442398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4" name="组合 16"/>
          <p:cNvGrpSpPr>
            <a:grpSpLocks/>
          </p:cNvGrpSpPr>
          <p:nvPr/>
        </p:nvGrpSpPr>
        <p:grpSpPr bwMode="auto">
          <a:xfrm>
            <a:off x="465138" y="263525"/>
            <a:ext cx="8643937" cy="727075"/>
            <a:chOff x="465424" y="262765"/>
            <a:chExt cx="8643825" cy="727363"/>
          </a:xfrm>
        </p:grpSpPr>
        <p:pic>
          <p:nvPicPr>
            <p:cNvPr id="10258" name="图片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4" y="262765"/>
              <a:ext cx="722200" cy="72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TextBox 7"/>
            <p:cNvSpPr txBox="1">
              <a:spLocks noChangeArrowheads="1"/>
            </p:cNvSpPr>
            <p:nvPr/>
          </p:nvSpPr>
          <p:spPr bwMode="auto">
            <a:xfrm>
              <a:off x="1187624" y="364837"/>
              <a:ext cx="7921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400" b="1">
                  <a:solidFill>
                    <a:srgbClr val="007A37"/>
                  </a:solidFill>
                  <a:latin typeface="Calibri" pitchFamily="34" charset="0"/>
                </a:rPr>
                <a:t>浙江大学馥莉食品研究院</a:t>
              </a:r>
              <a:endParaRPr lang="en-US" altLang="zh-CN" sz="1400" b="1">
                <a:solidFill>
                  <a:srgbClr val="007A37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zh-CN" sz="1400" b="1">
                  <a:solidFill>
                    <a:srgbClr val="007A37"/>
                  </a:solidFill>
                  <a:latin typeface="Times New Roman" pitchFamily="18" charset="0"/>
                  <a:cs typeface="Times New Roman" pitchFamily="18" charset="0"/>
                </a:rPr>
                <a:t>Fuli Institute of Food Science, Zhejiang University  </a:t>
              </a:r>
              <a:endParaRPr lang="zh-CN" altLang="en-US" sz="1400" b="1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直接连接符 19"/>
            <p:cNvCxnSpPr>
              <a:endCxn id="10259" idx="2"/>
            </p:cNvCxnSpPr>
            <p:nvPr/>
          </p:nvCxnSpPr>
          <p:spPr>
            <a:xfrm flipV="1">
              <a:off x="1187727" y="888488"/>
              <a:ext cx="3960762" cy="20646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4606925" y="158750"/>
            <a:ext cx="4322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A37"/>
                </a:solidFill>
                <a:latin typeface="Calibri" pitchFamily="34" charset="0"/>
              </a:rPr>
              <a:t>中国特色资源植物化学素数据库</a:t>
            </a:r>
            <a: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  <a:t/>
            </a:r>
            <a:br>
              <a:rPr lang="en-US" altLang="zh-CN" sz="1400" b="1">
                <a:solidFill>
                  <a:srgbClr val="007A37"/>
                </a:solidFill>
                <a:latin typeface="Calibri" pitchFamily="34" charset="0"/>
              </a:rPr>
            </a:br>
            <a:r>
              <a:rPr lang="en-US" altLang="zh-CN" sz="1400" b="1">
                <a:solidFill>
                  <a:srgbClr val="007A37"/>
                </a:solidFill>
                <a:latin typeface="Arial Narrow" pitchFamily="34" charset="0"/>
              </a:rPr>
              <a:t>Phytochemical Database of Chinese Featured Resources </a:t>
            </a:r>
            <a:r>
              <a:rPr lang="en-US" altLang="zh-CN" b="1">
                <a:solidFill>
                  <a:srgbClr val="FF0000"/>
                </a:solidFill>
                <a:latin typeface="Arial Narrow" pitchFamily="34" charset="0"/>
              </a:rPr>
              <a:t>http://phytochem.zju.edu.cn</a:t>
            </a:r>
            <a:endParaRPr lang="zh-CN" altLang="en-US" b="1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86250"/>
            <a:ext cx="75009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84296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9226" grpId="0"/>
      <p:bldP spid="922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1187</Words>
  <Application>Microsoft Office PowerPoint</Application>
  <PresentationFormat>全屏显示(4:3)</PresentationFormat>
  <Paragraphs>249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中国特色资源植物化学素数据库 Phytochemical Database of Chinese Featured Resources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客户对象</vt:lpstr>
      <vt:lpstr>功能概述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运行环境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Sky123.Org</cp:lastModifiedBy>
  <cp:revision>93</cp:revision>
  <dcterms:created xsi:type="dcterms:W3CDTF">2013-10-17T06:41:37Z</dcterms:created>
  <dcterms:modified xsi:type="dcterms:W3CDTF">2013-11-14T04:48:04Z</dcterms:modified>
</cp:coreProperties>
</file>